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35"/>
  </p:notesMasterIdLst>
  <p:sldIdLst>
    <p:sldId id="293" r:id="rId2"/>
    <p:sldId id="318" r:id="rId3"/>
    <p:sldId id="317" r:id="rId4"/>
    <p:sldId id="302" r:id="rId5"/>
    <p:sldId id="305" r:id="rId6"/>
    <p:sldId id="304" r:id="rId7"/>
    <p:sldId id="301" r:id="rId8"/>
    <p:sldId id="314" r:id="rId9"/>
    <p:sldId id="313" r:id="rId10"/>
    <p:sldId id="316" r:id="rId11"/>
    <p:sldId id="311" r:id="rId12"/>
    <p:sldId id="324" r:id="rId13"/>
    <p:sldId id="322" r:id="rId14"/>
    <p:sldId id="323" r:id="rId15"/>
    <p:sldId id="325" r:id="rId16"/>
    <p:sldId id="315" r:id="rId17"/>
    <p:sldId id="303" r:id="rId18"/>
    <p:sldId id="294" r:id="rId19"/>
    <p:sldId id="295" r:id="rId20"/>
    <p:sldId id="296" r:id="rId21"/>
    <p:sldId id="306" r:id="rId22"/>
    <p:sldId id="307" r:id="rId23"/>
    <p:sldId id="308" r:id="rId24"/>
    <p:sldId id="309" r:id="rId25"/>
    <p:sldId id="297" r:id="rId26"/>
    <p:sldId id="310" r:id="rId27"/>
    <p:sldId id="298" r:id="rId28"/>
    <p:sldId id="300" r:id="rId29"/>
    <p:sldId id="299" r:id="rId30"/>
    <p:sldId id="319" r:id="rId31"/>
    <p:sldId id="321" r:id="rId32"/>
    <p:sldId id="320" r:id="rId33"/>
    <p:sldId id="291" r:id="rId3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89979A"/>
    <a:srgbClr val="FCFDFC"/>
    <a:srgbClr val="35363A"/>
    <a:srgbClr val="AC72F2"/>
    <a:srgbClr val="FAFAFA"/>
    <a:srgbClr val="E206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97" autoAdjust="0"/>
    <p:restoredTop sz="90976"/>
  </p:normalViewPr>
  <p:slideViewPr>
    <p:cSldViewPr snapToGrid="0">
      <p:cViewPr varScale="1">
        <p:scale>
          <a:sx n="169" d="100"/>
          <a:sy n="169" d="100"/>
        </p:scale>
        <p:origin x="192" y="648"/>
      </p:cViewPr>
      <p:guideLst>
        <p:guide orient="horz" pos="1620"/>
        <p:guide pos="2880"/>
      </p:guideLst>
    </p:cSldViewPr>
  </p:slideViewPr>
  <p:notesTextViewPr>
    <p:cViewPr>
      <p:scale>
        <a:sx n="20" d="100"/>
        <a:sy n="20" d="100"/>
      </p:scale>
      <p:origin x="0" y="0"/>
    </p:cViewPr>
  </p:notesTextViewPr>
  <p:sorterViewPr>
    <p:cViewPr>
      <p:scale>
        <a:sx n="88" d="100"/>
        <a:sy n="8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68056-8104-2C43-9AAF-B7D21F1FE230}" type="datetimeFigureOut">
              <a:rPr lang="en-US" smtClean="0"/>
              <a:t>10/11/20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A622-982E-6F45-96CD-2C493BE9775F}" type="slidenum">
              <a:rPr lang="en-US" smtClean="0"/>
              <a:t>‹#›</a:t>
            </a:fld>
            <a:endParaRPr lang="en-US" dirty="0"/>
          </a:p>
        </p:txBody>
      </p:sp>
    </p:spTree>
    <p:extLst>
      <p:ext uri="{BB962C8B-B14F-4D97-AF65-F5344CB8AC3E}">
        <p14:creationId xmlns:p14="http://schemas.microsoft.com/office/powerpoint/2010/main" val="128981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4</a:t>
            </a:fld>
            <a:endParaRPr lang="en-US" dirty="0"/>
          </a:p>
        </p:txBody>
      </p:sp>
    </p:spTree>
    <p:extLst>
      <p:ext uri="{BB962C8B-B14F-4D97-AF65-F5344CB8AC3E}">
        <p14:creationId xmlns:p14="http://schemas.microsoft.com/office/powerpoint/2010/main" val="418084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12</a:t>
            </a:fld>
            <a:endParaRPr lang="en-US" dirty="0"/>
          </a:p>
        </p:txBody>
      </p:sp>
    </p:spTree>
    <p:extLst>
      <p:ext uri="{BB962C8B-B14F-4D97-AF65-F5344CB8AC3E}">
        <p14:creationId xmlns:p14="http://schemas.microsoft.com/office/powerpoint/2010/main" val="2780470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27</a:t>
            </a:fld>
            <a:endParaRPr lang="en-US" dirty="0"/>
          </a:p>
        </p:txBody>
      </p:sp>
    </p:spTree>
    <p:extLst>
      <p:ext uri="{BB962C8B-B14F-4D97-AF65-F5344CB8AC3E}">
        <p14:creationId xmlns:p14="http://schemas.microsoft.com/office/powerpoint/2010/main" val="2309370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29</a:t>
            </a:fld>
            <a:endParaRPr lang="en-US" dirty="0"/>
          </a:p>
        </p:txBody>
      </p:sp>
    </p:spTree>
    <p:extLst>
      <p:ext uri="{BB962C8B-B14F-4D97-AF65-F5344CB8AC3E}">
        <p14:creationId xmlns:p14="http://schemas.microsoft.com/office/powerpoint/2010/main" val="3464095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emf"/><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 Id="rId9" Type="http://schemas.microsoft.com/office/2007/relationships/hdphoto" Target="../media/hdphoto3.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ctrTitle" hasCustomPrompt="1"/>
          </p:nvPr>
        </p:nvSpPr>
        <p:spPr>
          <a:xfrm>
            <a:off x="792212" y="1528146"/>
            <a:ext cx="7559583" cy="1009043"/>
          </a:xfrm>
        </p:spPr>
        <p:txBody>
          <a:bodyPr anchor="b">
            <a:normAutofit/>
          </a:bodyPr>
          <a:lstStyle>
            <a:lvl1pPr algn="ctr">
              <a:defRPr sz="2700" spc="341" baseline="0">
                <a:solidFill>
                  <a:schemeClr val="bg1"/>
                </a:solidFill>
                <a:latin typeface="Calibri" panose="020F0502020204030204" pitchFamily="34" charset="0"/>
              </a:defRPr>
            </a:lvl1pPr>
          </a:lstStyle>
          <a:p>
            <a:r>
              <a:rPr lang="en-US" dirty="0"/>
              <a:t>Click to edit title</a:t>
            </a:r>
            <a:endParaRPr lang="en-GB" dirty="0"/>
          </a:p>
        </p:txBody>
      </p:sp>
      <p:sp>
        <p:nvSpPr>
          <p:cNvPr id="7" name="Subtitle 2"/>
          <p:cNvSpPr>
            <a:spLocks noGrp="1"/>
          </p:cNvSpPr>
          <p:nvPr>
            <p:ph type="subTitle" idx="1" hasCustomPrompt="1"/>
          </p:nvPr>
        </p:nvSpPr>
        <p:spPr>
          <a:xfrm>
            <a:off x="1143002" y="2623596"/>
            <a:ext cx="6858000" cy="518455"/>
          </a:xfrm>
        </p:spPr>
        <p:txBody>
          <a:bodyPr>
            <a:normAutofit/>
          </a:bodyPr>
          <a:lstStyle>
            <a:lvl1pPr marL="0" indent="0" algn="ctr">
              <a:buNone/>
              <a:defRPr sz="1500" cap="all" spc="136" baseline="0">
                <a:solidFill>
                  <a:schemeClr val="bg1"/>
                </a:solidFill>
                <a:latin typeface="Calibri" panose="020F0502020204030204" pitchFamily="34" charset="0"/>
              </a:defRPr>
            </a:lvl1pPr>
            <a:lvl2pPr marL="257179" indent="0" algn="ctr">
              <a:buNone/>
              <a:defRPr sz="1125"/>
            </a:lvl2pPr>
            <a:lvl3pPr marL="514357" indent="0" algn="ctr">
              <a:buNone/>
              <a:defRPr sz="1013"/>
            </a:lvl3pPr>
            <a:lvl4pPr marL="771536" indent="0" algn="ctr">
              <a:buNone/>
              <a:defRPr sz="900"/>
            </a:lvl4pPr>
            <a:lvl5pPr marL="1028714" indent="0" algn="ctr">
              <a:buNone/>
              <a:defRPr sz="900"/>
            </a:lvl5pPr>
            <a:lvl6pPr marL="1285892" indent="0" algn="ctr">
              <a:buNone/>
              <a:defRPr sz="900"/>
            </a:lvl6pPr>
            <a:lvl7pPr marL="1543070" indent="0" algn="ctr">
              <a:buNone/>
              <a:defRPr sz="900"/>
            </a:lvl7pPr>
            <a:lvl8pPr marL="1800248" indent="0" algn="ctr">
              <a:buNone/>
              <a:defRPr sz="900"/>
            </a:lvl8pPr>
            <a:lvl9pPr marL="2057427" indent="0" algn="ctr">
              <a:buNone/>
              <a:defRPr sz="900"/>
            </a:lvl9pPr>
          </a:lstStyle>
          <a:p>
            <a:r>
              <a:rPr lang="en-US" dirty="0"/>
              <a:t>Click to edit subtitle</a:t>
            </a:r>
            <a:endParaRPr lang="en-GB" dirty="0"/>
          </a:p>
        </p:txBody>
      </p:sp>
    </p:spTree>
    <p:extLst>
      <p:ext uri="{BB962C8B-B14F-4D97-AF65-F5344CB8AC3E}">
        <p14:creationId xmlns:p14="http://schemas.microsoft.com/office/powerpoint/2010/main" val="40998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10/11/20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7889C08-126A-FA42-9244-3653CE7A86A3}" type="datetimeFigureOut">
              <a:rPr lang="en-US" smtClean="0"/>
              <a:t>10/11/20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7889C08-126A-FA42-9244-3653CE7A86A3}" type="datetimeFigureOut">
              <a:rPr lang="en-US" smtClean="0"/>
              <a:t>10/11/20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5" y="0"/>
            <a:ext cx="9141291" cy="5143500"/>
          </a:xfrm>
          <a:prstGeom prst="rect">
            <a:avLst/>
          </a:prstGeom>
        </p:spPr>
      </p:pic>
      <p:sp>
        <p:nvSpPr>
          <p:cNvPr id="7" name="Text Placeholder 6"/>
          <p:cNvSpPr>
            <a:spLocks noGrp="1"/>
          </p:cNvSpPr>
          <p:nvPr>
            <p:ph type="body" sz="quarter" idx="11"/>
          </p:nvPr>
        </p:nvSpPr>
        <p:spPr>
          <a:xfrm>
            <a:off x="321472" y="1543053"/>
            <a:ext cx="6726827" cy="2463466"/>
          </a:xfrm>
          <a:prstGeom prst="rect">
            <a:avLst/>
          </a:prstGeom>
        </p:spPr>
        <p:txBody>
          <a:bodyPr/>
          <a:lstStyle>
            <a:lvl1pPr marL="0" indent="0">
              <a:buNone/>
              <a:defRPr sz="4275">
                <a:solidFill>
                  <a:schemeClr val="tx1"/>
                </a:solidFill>
                <a:latin typeface="Trebuchet MS" panose="020B0603020202020204" pitchFamily="34" charset="0"/>
              </a:defRPr>
            </a:lvl1pPr>
          </a:lstStyle>
          <a:p>
            <a:pPr lvl="0"/>
            <a:r>
              <a:rPr lang="en-US"/>
              <a:t>Click to edit Master text styles</a:t>
            </a:r>
          </a:p>
          <a:p>
            <a:pPr lvl="1"/>
            <a:r>
              <a:rPr lang="en-US"/>
              <a:t>Second level</a:t>
            </a:r>
          </a:p>
          <a:p>
            <a:pPr lvl="2"/>
            <a:r>
              <a:rPr lang="en-US"/>
              <a:t>Third level</a:t>
            </a:r>
          </a:p>
        </p:txBody>
      </p:sp>
      <p:sp>
        <p:nvSpPr>
          <p:cNvPr id="11" name="Text Placeholder 10"/>
          <p:cNvSpPr>
            <a:spLocks noGrp="1"/>
          </p:cNvSpPr>
          <p:nvPr>
            <p:ph type="body" sz="quarter" idx="12"/>
          </p:nvPr>
        </p:nvSpPr>
        <p:spPr>
          <a:xfrm>
            <a:off x="321471" y="4611888"/>
            <a:ext cx="2057400" cy="273844"/>
          </a:xfrm>
          <a:prstGeom prst="rect">
            <a:avLst/>
          </a:prstGeom>
        </p:spPr>
        <p:txBody>
          <a:bodyPr/>
          <a:lstStyle>
            <a:lvl1pPr marL="0" indent="0">
              <a:buNone/>
              <a:defRPr sz="1350">
                <a:latin typeface="Trebuchet MS" panose="020B0603020202020204" pitchFamily="34" charset="0"/>
              </a:defRPr>
            </a:lvl1pPr>
          </a:lstStyle>
          <a:p>
            <a:pPr lvl="0"/>
            <a:r>
              <a:rPr lang="en-US"/>
              <a:t>Click to edit Master text styles</a:t>
            </a: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534">
          <p15:clr>
            <a:srgbClr val="FBAE40"/>
          </p15:clr>
        </p15:guide>
        <p15:guide id="3" orient="horz" pos="227">
          <p15:clr>
            <a:srgbClr val="FBAE40"/>
          </p15:clr>
        </p15:guide>
        <p15:guide id="4" orient="horz" pos="23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p:bg>
      <p:bgPr>
        <a:solidFill>
          <a:srgbClr val="E30613"/>
        </a:solid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2" y="4745338"/>
            <a:ext cx="9144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9154" y="0"/>
            <a:ext cx="3605694" cy="135747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58916" y="1765072"/>
            <a:ext cx="2426170" cy="918341"/>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 b="62822"/>
          <a:stretch/>
        </p:blipFill>
        <p:spPr>
          <a:xfrm>
            <a:off x="2675836" y="3335377"/>
            <a:ext cx="3792331" cy="1409961"/>
          </a:xfrm>
          <a:prstGeom prst="rect">
            <a:avLst/>
          </a:prstGeom>
          <a:solidFill>
            <a:srgbClr val="E30613"/>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2">
          <p15:clr>
            <a:srgbClr val="FBAE40"/>
          </p15:clr>
        </p15:guide>
        <p15:guide id="3" orient="horz" pos="296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Text Placeholder 6"/>
          <p:cNvSpPr>
            <a:spLocks noGrp="1"/>
          </p:cNvSpPr>
          <p:nvPr>
            <p:ph type="body" sz="quarter" idx="11"/>
          </p:nvPr>
        </p:nvSpPr>
        <p:spPr>
          <a:xfrm>
            <a:off x="321470" y="1543053"/>
            <a:ext cx="8146922" cy="2463466"/>
          </a:xfrm>
          <a:prstGeom prst="rect">
            <a:avLst/>
          </a:prstGeom>
        </p:spPr>
        <p:txBody>
          <a:bodyPr/>
          <a:lstStyle>
            <a:lvl1pPr marL="0" indent="0">
              <a:buNone/>
              <a:defRPr sz="4275" b="1">
                <a:solidFill>
                  <a:srgbClr val="FF0000"/>
                </a:solidFill>
                <a:latin typeface="Trebuchet MS" panose="020B0603020202020204" pitchFamily="34" charset="0"/>
              </a:defRPr>
            </a:lvl1pPr>
            <a:lvl2pPr>
              <a:defRPr sz="3600">
                <a:latin typeface="Trebuchet MS" charset="0"/>
                <a:ea typeface="Trebuchet MS" charset="0"/>
                <a:cs typeface="Trebuchet MS" charset="0"/>
              </a:defRPr>
            </a:lvl2pPr>
            <a:lvl3pPr>
              <a:defRPr sz="1600" baseline="0">
                <a:latin typeface="Trebuchet MS" charset="0"/>
                <a:ea typeface="Trebuchet MS" charset="0"/>
                <a:cs typeface="Trebuchet MS" charset="0"/>
              </a:defRPr>
            </a:lvl3pPr>
          </a:lstStyle>
          <a:p>
            <a:pPr lvl="0"/>
            <a:r>
              <a:rPr lang="en-US" dirty="0"/>
              <a:t>Click to edit Master text styles</a:t>
            </a:r>
          </a:p>
          <a:p>
            <a:pPr lvl="1"/>
            <a:r>
              <a:rPr lang="en-US" dirty="0"/>
              <a:t>Second level</a:t>
            </a:r>
          </a:p>
          <a:p>
            <a:pPr lvl="2"/>
            <a:r>
              <a:rPr lang="en-US" dirty="0"/>
              <a:t>Third level</a:t>
            </a:r>
          </a:p>
          <a:p>
            <a:pPr lvl="2"/>
            <a:r>
              <a:rPr lang="en-US" dirty="0"/>
              <a:t>Fourth Level</a:t>
            </a:r>
          </a:p>
        </p:txBody>
      </p:sp>
      <p:sp>
        <p:nvSpPr>
          <p:cNvPr id="11" name="Text Placeholder 10"/>
          <p:cNvSpPr>
            <a:spLocks noGrp="1"/>
          </p:cNvSpPr>
          <p:nvPr>
            <p:ph type="body" sz="quarter" idx="12"/>
          </p:nvPr>
        </p:nvSpPr>
        <p:spPr>
          <a:xfrm>
            <a:off x="321471" y="4611888"/>
            <a:ext cx="2057400" cy="273844"/>
          </a:xfrm>
          <a:prstGeom prst="rect">
            <a:avLst/>
          </a:prstGeom>
        </p:spPr>
        <p:txBody>
          <a:bodyPr/>
          <a:lstStyle>
            <a:lvl1pPr marL="0" indent="0">
              <a:buNone/>
              <a:defRPr sz="1350">
                <a:latin typeface="Trebuchet MS" panose="020B0603020202020204" pitchFamily="34" charset="0"/>
              </a:defRPr>
            </a:lvl1pPr>
          </a:lstStyle>
          <a:p>
            <a:pPr lvl="0"/>
            <a:r>
              <a:rPr lang="en-US"/>
              <a:t>Click to 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622" y="371475"/>
            <a:ext cx="1404603" cy="986426"/>
          </a:xfrm>
          <a:prstGeom prst="rect">
            <a:avLst/>
          </a:prstGeom>
        </p:spPr>
      </p:pic>
    </p:spTree>
    <p:extLst>
      <p:ext uri="{BB962C8B-B14F-4D97-AF65-F5344CB8AC3E}">
        <p14:creationId xmlns:p14="http://schemas.microsoft.com/office/powerpoint/2010/main" val="1437862935"/>
      </p:ext>
    </p:extLst>
  </p:cSld>
  <p:clrMapOvr>
    <a:masterClrMapping/>
  </p:clrMapOvr>
  <p:extLst>
    <p:ext uri="{DCECCB84-F9BA-43D5-87BE-67443E8EF086}">
      <p15:sldGuideLst xmlns:p15="http://schemas.microsoft.com/office/powerpoint/2012/main">
        <p15:guide id="1" orient="horz" pos="1620">
          <p15:clr>
            <a:srgbClr val="FBAE40"/>
          </p15:clr>
        </p15:guide>
        <p15:guide id="2" pos="5534">
          <p15:clr>
            <a:srgbClr val="FBAE40"/>
          </p15:clr>
        </p15:guide>
        <p15:guide id="3" orient="horz" pos="227">
          <p15:clr>
            <a:srgbClr val="FBAE40"/>
          </p15:clr>
        </p15:guide>
        <p15:guide id="4" orient="horz" pos="2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1" y="2302673"/>
            <a:ext cx="4174332" cy="326228"/>
          </a:xfrm>
          <a:prstGeom prst="rect">
            <a:avLst/>
          </a:prstGeom>
        </p:spPr>
        <p:txBody>
          <a:bodyPr anchor="b">
            <a:normAutofit/>
          </a:bodyPr>
          <a:lstStyle>
            <a:lvl1pPr marL="0" indent="0">
              <a:buNone/>
              <a:defRPr sz="1500" b="1">
                <a:latin typeface="Trebuchet MS" panose="020B0603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629151" y="2302673"/>
            <a:ext cx="4083050" cy="326228"/>
          </a:xfrm>
          <a:prstGeom prst="rect">
            <a:avLst/>
          </a:prstGeom>
        </p:spPr>
        <p:txBody>
          <a:bodyPr anchor="b">
            <a:normAutofit/>
          </a:bodyPr>
          <a:lstStyle>
            <a:lvl1pPr marL="0" indent="0">
              <a:buNone/>
              <a:defRPr sz="1500" b="1">
                <a:latin typeface="Trebuchet MS" panose="020B0603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23851" y="2714626"/>
            <a:ext cx="4174332" cy="2034540"/>
          </a:xfrm>
          <a:prstGeom prst="rect">
            <a:avLst/>
          </a:prstGeom>
        </p:spPr>
        <p:txBody>
          <a:bodyPr/>
          <a:lstStyle>
            <a:lvl1pPr>
              <a:defRPr sz="1500">
                <a:latin typeface="Trebuchet MS" panose="020B0603020202020204" pitchFamily="34" charset="0"/>
              </a:defRPr>
            </a:lvl1pPr>
            <a:lvl2pPr>
              <a:defRPr sz="1350">
                <a:latin typeface="Trebuchet MS" panose="020B0603020202020204" pitchFamily="34" charset="0"/>
              </a:defRPr>
            </a:lvl2pPr>
            <a:lvl3pPr>
              <a:defRPr sz="120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29151" y="2714626"/>
            <a:ext cx="4083050" cy="2034540"/>
          </a:xfrm>
          <a:prstGeom prst="rect">
            <a:avLst/>
          </a:prstGeom>
        </p:spPr>
        <p:txBody>
          <a:bodyPr/>
          <a:lstStyle>
            <a:lvl1pPr>
              <a:defRPr sz="1500">
                <a:latin typeface="Trebuchet MS" panose="020B0603020202020204" pitchFamily="34" charset="0"/>
              </a:defRPr>
            </a:lvl1pPr>
            <a:lvl2pPr>
              <a:defRPr sz="1350">
                <a:latin typeface="Trebuchet MS" panose="020B0603020202020204" pitchFamily="34" charset="0"/>
              </a:defRPr>
            </a:lvl2pPr>
            <a:lvl3pPr>
              <a:defRPr sz="120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23849" y="1325405"/>
            <a:ext cx="8388351" cy="703421"/>
          </a:xfrm>
          <a:prstGeom prst="rect">
            <a:avLst/>
          </a:prstGeom>
        </p:spPr>
        <p:txBody>
          <a:bodyPr>
            <a:normAutofit/>
          </a:bodyPr>
          <a:lstStyle>
            <a:lvl1pPr>
              <a:defRPr sz="2700">
                <a:latin typeface="Trebuchet MS" panose="020B0603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793975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548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_gre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3" name="Text Placeholder 2"/>
          <p:cNvSpPr>
            <a:spLocks noGrp="1"/>
          </p:cNvSpPr>
          <p:nvPr>
            <p:ph type="body" idx="1"/>
          </p:nvPr>
        </p:nvSpPr>
        <p:spPr>
          <a:xfrm>
            <a:off x="323851" y="2302673"/>
            <a:ext cx="4174332" cy="326228"/>
          </a:xfrm>
          <a:prstGeom prst="rect">
            <a:avLst/>
          </a:prstGeom>
        </p:spPr>
        <p:txBody>
          <a:bodyPr anchor="b">
            <a:normAutofit/>
          </a:bodyPr>
          <a:lstStyle>
            <a:lvl1pPr marL="0" indent="0">
              <a:buNone/>
              <a:defRPr sz="1500" b="1">
                <a:latin typeface="Trebuchet MS" panose="020B0603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629151" y="2302673"/>
            <a:ext cx="4083050" cy="326228"/>
          </a:xfrm>
          <a:prstGeom prst="rect">
            <a:avLst/>
          </a:prstGeom>
        </p:spPr>
        <p:txBody>
          <a:bodyPr anchor="b">
            <a:normAutofit/>
          </a:bodyPr>
          <a:lstStyle>
            <a:lvl1pPr marL="0" indent="0">
              <a:buNone/>
              <a:defRPr sz="1500" b="1">
                <a:latin typeface="Trebuchet MS" panose="020B0603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23851" y="2714626"/>
            <a:ext cx="4174332" cy="2034540"/>
          </a:xfrm>
          <a:prstGeom prst="rect">
            <a:avLst/>
          </a:prstGeom>
        </p:spPr>
        <p:txBody>
          <a:bodyPr/>
          <a:lstStyle>
            <a:lvl1pPr>
              <a:defRPr sz="1500">
                <a:latin typeface="Trebuchet MS" panose="020B0603020202020204" pitchFamily="34" charset="0"/>
              </a:defRPr>
            </a:lvl1pPr>
            <a:lvl2pPr>
              <a:defRPr sz="1350">
                <a:latin typeface="Trebuchet MS" panose="020B0603020202020204" pitchFamily="34" charset="0"/>
              </a:defRPr>
            </a:lvl2pPr>
            <a:lvl3pPr>
              <a:defRPr sz="120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29151" y="2714626"/>
            <a:ext cx="4083050" cy="2034540"/>
          </a:xfrm>
          <a:prstGeom prst="rect">
            <a:avLst/>
          </a:prstGeom>
        </p:spPr>
        <p:txBody>
          <a:bodyPr/>
          <a:lstStyle>
            <a:lvl1pPr>
              <a:defRPr sz="1500">
                <a:latin typeface="Trebuchet MS" panose="020B0603020202020204" pitchFamily="34" charset="0"/>
              </a:defRPr>
            </a:lvl1pPr>
            <a:lvl2pPr>
              <a:defRPr sz="1350">
                <a:latin typeface="Trebuchet MS" panose="020B0603020202020204" pitchFamily="34" charset="0"/>
              </a:defRPr>
            </a:lvl2pPr>
            <a:lvl3pPr>
              <a:defRPr sz="120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23849" y="1325405"/>
            <a:ext cx="8388351" cy="703421"/>
          </a:xfrm>
          <a:prstGeom prst="rect">
            <a:avLst/>
          </a:prstGeom>
        </p:spPr>
        <p:txBody>
          <a:bodyPr>
            <a:normAutofit/>
          </a:bodyPr>
          <a:lstStyle>
            <a:lvl1pPr>
              <a:defRPr sz="2700">
                <a:latin typeface="Trebuchet MS" panose="020B0603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457561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5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183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 header_gre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a:spLocks noGrp="1"/>
          </p:cNvSpPr>
          <p:nvPr>
            <p:ph type="title"/>
          </p:nvPr>
        </p:nvSpPr>
        <p:spPr>
          <a:xfrm>
            <a:off x="319088" y="257638"/>
            <a:ext cx="8393112" cy="703421"/>
          </a:xfrm>
          <a:prstGeom prst="rect">
            <a:avLst/>
          </a:prstGeom>
        </p:spPr>
        <p:txBody>
          <a:bodyPr>
            <a:normAutofit/>
          </a:bodyPr>
          <a:lstStyle>
            <a:lvl1pPr>
              <a:defRPr sz="2700">
                <a:latin typeface="Trebuchet MS" panose="020B0603020202020204" pitchFamily="34" charset="0"/>
              </a:defRPr>
            </a:lvl1pPr>
          </a:lstStyle>
          <a:p>
            <a:r>
              <a:rPr lang="en-US"/>
              <a:t>Click to edit Master title style</a:t>
            </a:r>
            <a:endParaRPr lang="en-US" dirty="0"/>
          </a:p>
        </p:txBody>
      </p:sp>
      <p:sp>
        <p:nvSpPr>
          <p:cNvPr id="5" name="Content Placeholder 2"/>
          <p:cNvSpPr>
            <a:spLocks noGrp="1"/>
          </p:cNvSpPr>
          <p:nvPr>
            <p:ph idx="1"/>
          </p:nvPr>
        </p:nvSpPr>
        <p:spPr>
          <a:xfrm>
            <a:off x="319088" y="1234905"/>
            <a:ext cx="8393112" cy="3643824"/>
          </a:xfrm>
          <a:prstGeom prst="rect">
            <a:avLst/>
          </a:prstGeom>
        </p:spPr>
        <p:txBody>
          <a:bodyPr/>
          <a:lstStyle>
            <a:lvl1pPr>
              <a:defRPr sz="1800">
                <a:latin typeface="Trebuchet MS" panose="020B0603020202020204" pitchFamily="34" charset="0"/>
              </a:defRPr>
            </a:lvl1pPr>
            <a:lvl2pPr>
              <a:defRPr sz="1500">
                <a:latin typeface="Trebuchet MS" panose="020B0603020202020204" pitchFamily="34" charset="0"/>
              </a:defRPr>
            </a:lvl2pPr>
            <a:lvl3pPr>
              <a:defRPr sz="135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591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No header_grey">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7" name="Rectangle 6"/>
          <p:cNvSpPr/>
          <p:nvPr userDrawn="1"/>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319088" y="257638"/>
            <a:ext cx="8393112" cy="703421"/>
          </a:xfrm>
          <a:prstGeom prst="rect">
            <a:avLst/>
          </a:prstGeom>
        </p:spPr>
        <p:txBody>
          <a:bodyPr>
            <a:normAutofit/>
          </a:bodyPr>
          <a:lstStyle>
            <a:lvl1pPr>
              <a:defRPr sz="2700">
                <a:solidFill>
                  <a:schemeClr val="bg1"/>
                </a:solidFill>
                <a:latin typeface="Trebuchet MS" panose="020B0603020202020204" pitchFamily="34" charset="0"/>
              </a:defRPr>
            </a:lvl1pPr>
          </a:lstStyle>
          <a:p>
            <a:r>
              <a:rPr lang="en-US" dirty="0"/>
              <a:t>Click to edit Master title style</a:t>
            </a:r>
          </a:p>
        </p:txBody>
      </p:sp>
      <p:sp>
        <p:nvSpPr>
          <p:cNvPr id="5" name="Content Placeholder 2"/>
          <p:cNvSpPr>
            <a:spLocks noGrp="1"/>
          </p:cNvSpPr>
          <p:nvPr>
            <p:ph idx="1"/>
          </p:nvPr>
        </p:nvSpPr>
        <p:spPr>
          <a:xfrm>
            <a:off x="319088" y="1234905"/>
            <a:ext cx="8393112" cy="3643824"/>
          </a:xfrm>
          <a:prstGeom prst="rect">
            <a:avLst/>
          </a:prstGeom>
        </p:spPr>
        <p:txBody>
          <a:bodyPr/>
          <a:lstStyle>
            <a:lvl1pPr>
              <a:defRPr sz="2000">
                <a:solidFill>
                  <a:schemeClr val="bg1"/>
                </a:solidFill>
                <a:latin typeface="Trebuchet MS" panose="020B0603020202020204" pitchFamily="34" charset="0"/>
              </a:defRPr>
            </a:lvl1pPr>
            <a:lvl2pPr>
              <a:defRPr sz="1600">
                <a:solidFill>
                  <a:schemeClr val="bg1"/>
                </a:solidFill>
                <a:latin typeface="Trebuchet MS" panose="020B0603020202020204" pitchFamily="34" charset="0"/>
              </a:defRPr>
            </a:lvl2pPr>
            <a:lvl3pPr>
              <a:defRPr sz="1400">
                <a:solidFill>
                  <a:schemeClr val="bg1"/>
                </a:solidFill>
                <a:latin typeface="Trebuchet MS" panose="020B0603020202020204" pitchFamily="34" charset="0"/>
              </a:defRPr>
            </a:lvl3pPr>
            <a:lvl4pPr>
              <a:defRPr sz="1300">
                <a:solidFill>
                  <a:schemeClr val="bg1"/>
                </a:solidFill>
                <a:latin typeface="Trebuchet MS" panose="020B0603020202020204" pitchFamily="34" charset="0"/>
              </a:defRPr>
            </a:lvl4pPr>
            <a:lvl5pPr>
              <a:defRPr sz="1200">
                <a:solidFill>
                  <a:schemeClr val="bg1"/>
                </a:solidFill>
                <a:latin typeface="Trebuchet MS" panose="020B06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9355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No header_grey">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0" name="Content Placeholder 2"/>
          <p:cNvSpPr>
            <a:spLocks noGrp="1"/>
          </p:cNvSpPr>
          <p:nvPr>
            <p:ph idx="1" hasCustomPrompt="1"/>
          </p:nvPr>
        </p:nvSpPr>
        <p:spPr>
          <a:xfrm>
            <a:off x="2234153" y="1913635"/>
            <a:ext cx="4675694" cy="1027528"/>
          </a:xfrm>
          <a:prstGeom prst="rect">
            <a:avLst/>
          </a:prstGeom>
        </p:spPr>
        <p:txBody>
          <a:bodyPr/>
          <a:lstStyle>
            <a:lvl1pPr marL="0" indent="0" algn="ctr">
              <a:buNone/>
              <a:defRPr sz="6000" b="1" baseline="0">
                <a:solidFill>
                  <a:schemeClr val="bg1"/>
                </a:solidFill>
                <a:latin typeface="Trebuchet MS" panose="020B0603020202020204" pitchFamily="34" charset="0"/>
              </a:defRPr>
            </a:lvl1pPr>
            <a:lvl2pPr>
              <a:defRPr sz="1600">
                <a:solidFill>
                  <a:schemeClr val="bg1"/>
                </a:solidFill>
                <a:latin typeface="Trebuchet MS" panose="020B0603020202020204" pitchFamily="34" charset="0"/>
              </a:defRPr>
            </a:lvl2pPr>
            <a:lvl3pPr>
              <a:defRPr sz="1400">
                <a:solidFill>
                  <a:schemeClr val="bg1"/>
                </a:solidFill>
                <a:latin typeface="Trebuchet MS" panose="020B0603020202020204" pitchFamily="34" charset="0"/>
              </a:defRPr>
            </a:lvl3pPr>
            <a:lvl4pPr>
              <a:defRPr sz="1300">
                <a:solidFill>
                  <a:schemeClr val="bg1"/>
                </a:solidFill>
                <a:latin typeface="Trebuchet MS" panose="020B0603020202020204" pitchFamily="34" charset="0"/>
              </a:defRPr>
            </a:lvl4pPr>
            <a:lvl5pPr>
              <a:defRPr sz="1200">
                <a:solidFill>
                  <a:schemeClr val="bg1"/>
                </a:solidFill>
                <a:latin typeface="Trebuchet MS" panose="020B0603020202020204" pitchFamily="34" charset="0"/>
              </a:defRPr>
            </a:lvl5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a:t>Main Title</a:t>
            </a:r>
          </a:p>
        </p:txBody>
      </p:sp>
    </p:spTree>
    <p:extLst>
      <p:ext uri="{BB962C8B-B14F-4D97-AF65-F5344CB8AC3E}">
        <p14:creationId xmlns:p14="http://schemas.microsoft.com/office/powerpoint/2010/main" val="1187176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4" name="Title 1"/>
          <p:cNvSpPr>
            <a:spLocks noGrp="1"/>
          </p:cNvSpPr>
          <p:nvPr>
            <p:ph type="title"/>
          </p:nvPr>
        </p:nvSpPr>
        <p:spPr>
          <a:xfrm>
            <a:off x="319088" y="257638"/>
            <a:ext cx="8393112" cy="703421"/>
          </a:xfrm>
          <a:prstGeom prst="rect">
            <a:avLst/>
          </a:prstGeom>
        </p:spPr>
        <p:txBody>
          <a:bodyPr>
            <a:normAutofit/>
          </a:bodyPr>
          <a:lstStyle>
            <a:lvl1pPr>
              <a:defRPr sz="2700">
                <a:latin typeface="Trebuchet MS" panose="020B0603020202020204" pitchFamily="34" charset="0"/>
              </a:defRPr>
            </a:lvl1pPr>
          </a:lstStyle>
          <a:p>
            <a:r>
              <a:rPr lang="en-US"/>
              <a:t>Click to edit Master title style</a:t>
            </a:r>
            <a:endParaRPr lang="en-US" dirty="0"/>
          </a:p>
        </p:txBody>
      </p:sp>
      <p:sp>
        <p:nvSpPr>
          <p:cNvPr id="5" name="Content Placeholder 2"/>
          <p:cNvSpPr>
            <a:spLocks noGrp="1"/>
          </p:cNvSpPr>
          <p:nvPr>
            <p:ph idx="1"/>
          </p:nvPr>
        </p:nvSpPr>
        <p:spPr>
          <a:xfrm>
            <a:off x="319088" y="1234905"/>
            <a:ext cx="8393112" cy="3643824"/>
          </a:xfrm>
          <a:prstGeom prst="rect">
            <a:avLst/>
          </a:prstGeom>
        </p:spPr>
        <p:txBody>
          <a:bodyPr/>
          <a:lstStyle>
            <a:lvl1pPr>
              <a:defRPr sz="1800">
                <a:latin typeface="Trebuchet MS" panose="020B0603020202020204" pitchFamily="34" charset="0"/>
              </a:defRPr>
            </a:lvl1pPr>
            <a:lvl2pPr>
              <a:defRPr sz="1500">
                <a:latin typeface="Trebuchet MS" panose="020B0603020202020204" pitchFamily="34" charset="0"/>
              </a:defRPr>
            </a:lvl2pPr>
            <a:lvl3pPr>
              <a:defRPr sz="135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460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for fullsize imag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dirty="0">
                <a:solidFill>
                  <a:schemeClr val="tx1"/>
                </a:solidFill>
              </a:rPr>
              <a:t>Insert</a:t>
            </a:r>
            <a:r>
              <a:rPr lang="en-GB" sz="1350" baseline="0" dirty="0">
                <a:solidFill>
                  <a:schemeClr val="tx1"/>
                </a:solidFill>
              </a:rPr>
              <a:t> picture here</a:t>
            </a:r>
            <a:endParaRPr lang="en-GB" sz="1350" dirty="0">
              <a:solidFill>
                <a:schemeClr val="tx1"/>
              </a:solidFill>
            </a:endParaRPr>
          </a:p>
        </p:txBody>
      </p:sp>
    </p:spTree>
    <p:extLst>
      <p:ext uri="{BB962C8B-B14F-4D97-AF65-F5344CB8AC3E}">
        <p14:creationId xmlns:p14="http://schemas.microsoft.com/office/powerpoint/2010/main" val="652870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475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4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5000"/>
                    </a14:imgEffect>
                  </a14:imgLayer>
                </a14:imgProps>
              </a:ext>
              <a:ext uri="{28A0092B-C50C-407E-A947-70E740481C1C}">
                <a14:useLocalDpi xmlns:a14="http://schemas.microsoft.com/office/drawing/2010/main" val="0"/>
              </a:ext>
            </a:extLst>
          </a:blip>
          <a:srcRect r="579" b="20385"/>
          <a:stretch/>
        </p:blipFill>
        <p:spPr>
          <a:xfrm>
            <a:off x="1" y="0"/>
            <a:ext cx="9145295" cy="5184545"/>
          </a:xfrm>
          <a:prstGeom prst="rect">
            <a:avLst/>
          </a:prstGeom>
        </p:spPr>
      </p:pic>
      <p:sp>
        <p:nvSpPr>
          <p:cNvPr id="2" name="Title 1"/>
          <p:cNvSpPr>
            <a:spLocks noGrp="1"/>
          </p:cNvSpPr>
          <p:nvPr>
            <p:ph type="ctrTitle"/>
          </p:nvPr>
        </p:nvSpPr>
        <p:spPr>
          <a:xfrm>
            <a:off x="1143000" y="1603970"/>
            <a:ext cx="6858001" cy="1009043"/>
          </a:xfrm>
        </p:spPr>
        <p:txBody>
          <a:bodyPr anchor="b">
            <a:normAutofit/>
          </a:bodyPr>
          <a:lstStyle>
            <a:lvl1pPr algn="ctr">
              <a:defRPr sz="2449" spc="313" baseline="0">
                <a:solidFill>
                  <a:schemeClr val="bg1"/>
                </a:solidFill>
              </a:defRPr>
            </a:lvl1pPr>
          </a:lstStyle>
          <a:p>
            <a:r>
              <a:rPr lang="en-US"/>
              <a:t>Click to edit Master title style</a:t>
            </a:r>
            <a:endParaRPr lang="en-GB" dirty="0"/>
          </a:p>
        </p:txBody>
      </p:sp>
      <p:sp>
        <p:nvSpPr>
          <p:cNvPr id="3" name="Subtitle 2"/>
          <p:cNvSpPr>
            <a:spLocks noGrp="1"/>
          </p:cNvSpPr>
          <p:nvPr>
            <p:ph type="subTitle" idx="1"/>
          </p:nvPr>
        </p:nvSpPr>
        <p:spPr>
          <a:xfrm>
            <a:off x="1143000" y="2684082"/>
            <a:ext cx="6858001" cy="1071473"/>
          </a:xfrm>
        </p:spPr>
        <p:txBody>
          <a:bodyPr>
            <a:normAutofit/>
          </a:bodyPr>
          <a:lstStyle>
            <a:lvl1pPr marL="0" indent="0" algn="ctr">
              <a:buNone/>
              <a:defRPr sz="1361" spc="238" baseline="0">
                <a:solidFill>
                  <a:schemeClr val="bg1"/>
                </a:solidFill>
              </a:defRPr>
            </a:lvl1pPr>
            <a:lvl2pPr marL="257177" indent="0" algn="ctr">
              <a:buNone/>
              <a:defRPr sz="1125"/>
            </a:lvl2pPr>
            <a:lvl3pPr marL="514353" indent="0" algn="ctr">
              <a:buNone/>
              <a:defRPr sz="1013"/>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4" indent="0" algn="ctr">
              <a:buNone/>
              <a:defRPr sz="900"/>
            </a:lvl9pPr>
          </a:lstStyle>
          <a:p>
            <a:r>
              <a:rPr lang="en-US"/>
              <a:t>Click to edit Master subtitle style</a:t>
            </a:r>
            <a:endParaRPr lang="en-GB" dirty="0"/>
          </a:p>
        </p:txBody>
      </p:sp>
      <p:pic>
        <p:nvPicPr>
          <p:cNvPr id="9" name="Picture 8"/>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8000"/>
                    </a14:imgEffect>
                  </a14:imgLayer>
                </a14:imgProps>
              </a:ext>
              <a:ext uri="{28A0092B-C50C-407E-A947-70E740481C1C}">
                <a14:useLocalDpi xmlns:a14="http://schemas.microsoft.com/office/drawing/2010/main" val="0"/>
              </a:ext>
            </a:extLst>
          </a:blip>
          <a:stretch>
            <a:fillRect/>
          </a:stretch>
        </p:blipFill>
        <p:spPr>
          <a:xfrm>
            <a:off x="2798847" y="3439859"/>
            <a:ext cx="3546306" cy="1744919"/>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798847" y="-7643"/>
            <a:ext cx="3546306" cy="1481909"/>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28152" y="367008"/>
            <a:ext cx="1874174" cy="709403"/>
          </a:xfrm>
          <a:prstGeom prst="rect">
            <a:avLst/>
          </a:prstGeom>
        </p:spPr>
      </p:pic>
      <p:pic>
        <p:nvPicPr>
          <p:cNvPr id="14" name="Picture 13"/>
          <p:cNvPicPr>
            <a:picLocks noChangeAspect="1"/>
          </p:cNvPicPr>
          <p:nvPr userDrawn="1"/>
        </p:nvPicPr>
        <p:blipFill>
          <a:blip r:embed="rId8">
            <a:extLst>
              <a:ext uri="{BEBA8EAE-BF5A-486C-A8C5-ECC9F3942E4B}">
                <a14:imgProps xmlns:a14="http://schemas.microsoft.com/office/drawing/2010/main">
                  <a14:imgLayer r:embed="rId9">
                    <a14:imgEffect>
                      <a14:brightnessContrast bright="11000"/>
                    </a14:imgEffect>
                  </a14:imgLayer>
                </a14:imgProps>
              </a:ext>
              <a:ext uri="{28A0092B-C50C-407E-A947-70E740481C1C}">
                <a14:useLocalDpi xmlns:a14="http://schemas.microsoft.com/office/drawing/2010/main" val="0"/>
              </a:ext>
            </a:extLst>
          </a:blip>
          <a:stretch>
            <a:fillRect/>
          </a:stretch>
        </p:blipFill>
        <p:spPr>
          <a:xfrm>
            <a:off x="7362350" y="512513"/>
            <a:ext cx="1127184" cy="9119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7889C08-126A-FA42-9244-3653CE7A86A3}" type="datetimeFigureOut">
              <a:rPr lang="en-US" smtClean="0"/>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889C08-126A-FA42-9244-3653CE7A86A3}" type="datetimeFigureOut">
              <a:rPr lang="en-US" smtClean="0"/>
              <a:t>10/11/20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889C08-126A-FA42-9244-3653CE7A86A3}" type="datetimeFigureOut">
              <a:rPr lang="en-US" smtClean="0"/>
              <a:t>10/11/20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889C08-126A-FA42-9244-3653CE7A86A3}" type="datetimeFigureOut">
              <a:rPr lang="en-US" smtClean="0"/>
              <a:t>10/11/20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889C08-126A-FA42-9244-3653CE7A86A3}" type="datetimeFigureOut">
              <a:rPr lang="en-US" smtClean="0"/>
              <a:t>10/11/20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7889C08-126A-FA42-9244-3653CE7A86A3}" type="datetimeFigureOut">
              <a:rPr lang="en-US" smtClean="0"/>
              <a:t>10/11/20</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AB4D72-44D9-D547-9915-0125627D69FC}" type="slidenum">
              <a:rPr lang="en-US" smtClean="0"/>
              <a:t>‹#›</a:t>
            </a:fld>
            <a:endParaRPr lang="en-US"/>
          </a:p>
        </p:txBody>
      </p:sp>
    </p:spTree>
    <p:extLst>
      <p:ext uri="{BB962C8B-B14F-4D97-AF65-F5344CB8AC3E}">
        <p14:creationId xmlns:p14="http://schemas.microsoft.com/office/powerpoint/2010/main" val="18740104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665" r:id="rId18"/>
    <p:sldLayoutId id="2147483669" r:id="rId19"/>
    <p:sldLayoutId id="2147483670" r:id="rId20"/>
    <p:sldLayoutId id="2147483673" r:id="rId21"/>
    <p:sldLayoutId id="2147483674" r:id="rId22"/>
    <p:sldLayoutId id="2147483672" r:id="rId23"/>
    <p:sldLayoutId id="2147483671" r:id="rId24"/>
    <p:sldLayoutId id="2147483678" r:id="rId25"/>
    <p:sldLayoutId id="2147483690" r:id="rId2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hyperlink" Target="https://sweetpricing.com/blog/2016/11/push-notifications/" TargetMode="External"/><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material.io/components/snackbars" TargetMode="Externa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hyperlink" Target="https://material.io/components/snackbars#anatom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aterial.io/components/banners#usage" TargetMode="Externa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hyperlink" Target="https://material.io/components/banners#anatomy" TargetMode="External"/><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uxplanet.org/toast-notification-or-dialog-box-ae32ad53106d" TargetMode="External"/><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uxdesign.cc/a-comprehensive-guide-to-notification-design-2fff67f08b7a" TargetMode="Externa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help.twitter.com/en/managing-your-account/understanding-the-notifications-timeline" TargetMode="Externa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material.io/design/platform-guidance/android-notifications.html#usage" TargetMode="Externa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6.xml"/><Relationship Id="rId4" Type="http://schemas.openxmlformats.org/officeDocument/2006/relationships/hyperlink" Target="https://material.io/design/platform-guidance/android-notifications.html#usag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developer.apple.com/design/human-interface-guidelines/ios/views/alerts/" TargetMode="Externa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hyperlink" Target="https://developer.apple.com/design/human-interface-guidelines/ios/views/alerts/" TargetMode="Externa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hyperlink" Target="https://www.pbs.org/newshour/nation/after-hawaii-false-alarm-what-is-the-federal-governments-responsibility-in-nuclear-attack-alerts" TargetMode="External"/><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onesignal.com/blog/push-notification-design-anatomy/" TargetMode="Externa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aterial-ui.com/components/alert/" TargetMode="Externa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hyperlink" Target="https://material-ui.com/components/snackbars/#customized-snackbars" TargetMode="External"/><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nhs.uk/apps-library/nhs-covid-19/" TargetMode="External"/><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hyperlink" Target="https://metro.co.uk/2020/10/09/nhs-covid-app-has-only-sent-one-alert-about-a-virus-outbreak-in-a-venue-13396206/" TargetMode="External"/><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bbc.co.uk/news/technology-54389083" TargetMode="External"/><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x.doi.org/10.1093%2Fgeroni%2Figz038.1698" TargetMode="Externa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hyperlink" Target="https://uxdesign.cc/a-comprehensive-guide-to-notification-design-2fff67f08b7a" TargetMode="External"/><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uxdesign.cc/a-comprehensive-guide-to-notification-design-2fff67f08b7a" TargetMode="Externa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F0564B-0AFA-A54B-B18B-6B2AAC1DE6F2}"/>
              </a:ext>
            </a:extLst>
          </p:cNvPr>
          <p:cNvSpPr txBox="1">
            <a:spLocks/>
          </p:cNvSpPr>
          <p:nvPr/>
        </p:nvSpPr>
        <p:spPr>
          <a:xfrm>
            <a:off x="888278" y="1216402"/>
            <a:ext cx="7258730" cy="1851402"/>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Font typeface="Arial"/>
              <a:buNone/>
            </a:pPr>
            <a:r>
              <a:rPr lang="en-US" sz="7200" b="1" dirty="0">
                <a:solidFill>
                  <a:schemeClr val="bg1"/>
                </a:solidFill>
                <a:latin typeface="Trebuchet MS" panose="020B0703020202090204" pitchFamily="34" charset="0"/>
                <a:ea typeface="Inter" panose="020B0502030000000004" pitchFamily="34" charset="0"/>
                <a:cs typeface="Lucida Grande" charset="0"/>
                <a:sym typeface="Lucida Grande" charset="0"/>
              </a:rPr>
              <a:t>ALERTS &amp; </a:t>
            </a:r>
            <a:br>
              <a:rPr lang="en-US" sz="7200" b="1" dirty="0">
                <a:solidFill>
                  <a:schemeClr val="bg1"/>
                </a:solidFill>
                <a:latin typeface="Trebuchet MS" panose="020B0703020202090204" pitchFamily="34" charset="0"/>
                <a:ea typeface="Inter" panose="020B0502030000000004" pitchFamily="34" charset="0"/>
                <a:cs typeface="Lucida Grande" charset="0"/>
                <a:sym typeface="Lucida Grande" charset="0"/>
              </a:rPr>
            </a:br>
            <a:r>
              <a:rPr lang="en-US" sz="7200" b="1" dirty="0">
                <a:solidFill>
                  <a:schemeClr val="bg1"/>
                </a:solidFill>
                <a:latin typeface="Trebuchet MS" panose="020B0703020202090204" pitchFamily="34" charset="0"/>
                <a:ea typeface="Inter" panose="020B0502030000000004" pitchFamily="34" charset="0"/>
                <a:cs typeface="Lucida Grande" charset="0"/>
                <a:sym typeface="Lucida Grande" charset="0"/>
              </a:rPr>
              <a:t>NOTIFICATIONS</a:t>
            </a:r>
            <a:endParaRPr lang="en-GB" sz="7200" b="1" dirty="0">
              <a:solidFill>
                <a:schemeClr val="bg1"/>
              </a:solidFill>
              <a:latin typeface="Trebuchet MS" panose="020B0703020202090204" pitchFamily="34" charset="0"/>
              <a:ea typeface="Inter" panose="020B0502030000000004" pitchFamily="34" charset="0"/>
              <a:cs typeface="Calibri"/>
            </a:endParaRPr>
          </a:p>
        </p:txBody>
      </p:sp>
      <p:sp>
        <p:nvSpPr>
          <p:cNvPr id="3" name="TextBox 2">
            <a:extLst>
              <a:ext uri="{FF2B5EF4-FFF2-40B4-BE49-F238E27FC236}">
                <a16:creationId xmlns:a16="http://schemas.microsoft.com/office/drawing/2014/main" id="{7E26FE03-049F-0E42-8138-99BA637B6CC7}"/>
              </a:ext>
            </a:extLst>
          </p:cNvPr>
          <p:cNvSpPr txBox="1"/>
          <p:nvPr/>
        </p:nvSpPr>
        <p:spPr>
          <a:xfrm>
            <a:off x="111510" y="93768"/>
            <a:ext cx="190017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chemeClr val="bg1"/>
                </a:solidFill>
              </a:rPr>
              <a:t>martin.reid@solent.ac.uk</a:t>
            </a:r>
            <a:endParaRPr lang="en-US" sz="1050" dirty="0" err="1">
              <a:solidFill>
                <a:schemeClr val="bg1"/>
              </a:solidFill>
              <a:cs typeface="Calibri"/>
            </a:endParaRPr>
          </a:p>
        </p:txBody>
      </p:sp>
      <p:sp>
        <p:nvSpPr>
          <p:cNvPr id="5" name="Rectangle 4">
            <a:extLst>
              <a:ext uri="{FF2B5EF4-FFF2-40B4-BE49-F238E27FC236}">
                <a16:creationId xmlns:a16="http://schemas.microsoft.com/office/drawing/2014/main" id="{2D0E2CFF-37D5-474D-B111-EDE57273B922}"/>
              </a:ext>
            </a:extLst>
          </p:cNvPr>
          <p:cNvSpPr/>
          <p:nvPr/>
        </p:nvSpPr>
        <p:spPr>
          <a:xfrm>
            <a:off x="0" y="4290060"/>
            <a:ext cx="9144000" cy="853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7AC8284-540A-D74C-8345-21630B8D4146}"/>
              </a:ext>
            </a:extLst>
          </p:cNvPr>
          <p:cNvSpPr/>
          <p:nvPr/>
        </p:nvSpPr>
        <p:spPr>
          <a:xfrm>
            <a:off x="809897" y="4562891"/>
            <a:ext cx="8164286" cy="307777"/>
          </a:xfrm>
          <a:prstGeom prst="rect">
            <a:avLst/>
          </a:prstGeom>
        </p:spPr>
        <p:txBody>
          <a:bodyPr wrap="square">
            <a:spAutoFit/>
          </a:bodyPr>
          <a:lstStyle/>
          <a:p>
            <a:pPr algn="r"/>
            <a:r>
              <a:rPr lang="en-GB" sz="1400" dirty="0">
                <a:solidFill>
                  <a:schemeClr val="bg1"/>
                </a:solidFill>
                <a:latin typeface="Trebuchet MS" panose="020B0703020202090204" pitchFamily="34" charset="0"/>
              </a:rPr>
              <a:t>Computing - </a:t>
            </a:r>
            <a:r>
              <a:rPr lang="en-GB" sz="1400" dirty="0">
                <a:solidFill>
                  <a:schemeClr val="bg1"/>
                </a:solidFill>
                <a:latin typeface="Trebuchet MS" panose="020B0703020202090204" pitchFamily="34" charset="0"/>
                <a:ea typeface="+mn-lt"/>
                <a:cs typeface="+mn-lt"/>
              </a:rPr>
              <a:t>Faculty of Business, Law and Digital Technologies - Solent University – Southampton</a:t>
            </a:r>
            <a:endParaRPr lang="en-US" sz="1400" dirty="0"/>
          </a:p>
        </p:txBody>
      </p:sp>
    </p:spTree>
    <p:extLst>
      <p:ext uri="{BB962C8B-B14F-4D97-AF65-F5344CB8AC3E}">
        <p14:creationId xmlns:p14="http://schemas.microsoft.com/office/powerpoint/2010/main" val="38699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DFC"/>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2E4B4D5-C705-694A-88FA-2C9D4D979688}"/>
              </a:ext>
            </a:extLst>
          </p:cNvPr>
          <p:cNvPicPr>
            <a:picLocks noChangeAspect="1"/>
          </p:cNvPicPr>
          <p:nvPr/>
        </p:nvPicPr>
        <p:blipFill rotWithShape="1">
          <a:blip r:embed="rId2">
            <a:extLst>
              <a:ext uri="{28A0092B-C50C-407E-A947-70E740481C1C}">
                <a14:useLocalDpi xmlns:a14="http://schemas.microsoft.com/office/drawing/2010/main" val="0"/>
              </a:ext>
            </a:extLst>
          </a:blip>
          <a:srcRect l="18493" t="5428" r="23561"/>
          <a:stretch/>
        </p:blipFill>
        <p:spPr>
          <a:xfrm>
            <a:off x="0" y="814192"/>
            <a:ext cx="5298510" cy="4329308"/>
          </a:xfrm>
          <a:prstGeom prst="rect">
            <a:avLst/>
          </a:prstGeom>
        </p:spPr>
      </p:pic>
      <p:sp>
        <p:nvSpPr>
          <p:cNvPr id="5" name="Rectangle 4">
            <a:extLst>
              <a:ext uri="{FF2B5EF4-FFF2-40B4-BE49-F238E27FC236}">
                <a16:creationId xmlns:a16="http://schemas.microsoft.com/office/drawing/2014/main" id="{B6D35083-91F0-AF44-B659-B78A70B5C5AC}"/>
              </a:ext>
            </a:extLst>
          </p:cNvPr>
          <p:cNvSpPr/>
          <p:nvPr/>
        </p:nvSpPr>
        <p:spPr>
          <a:xfrm>
            <a:off x="433010" y="200755"/>
            <a:ext cx="3151825" cy="523220"/>
          </a:xfrm>
          <a:prstGeom prst="rect">
            <a:avLst/>
          </a:prstGeom>
        </p:spPr>
        <p:txBody>
          <a:bodyPr wrap="none">
            <a:spAutoFit/>
          </a:bodyPr>
          <a:lstStyle/>
          <a:p>
            <a:r>
              <a:rPr lang="en-GB" sz="2800" dirty="0"/>
              <a:t>Push notifications </a:t>
            </a:r>
            <a:endParaRPr lang="en-US" sz="2800" dirty="0"/>
          </a:p>
        </p:txBody>
      </p:sp>
      <p:sp>
        <p:nvSpPr>
          <p:cNvPr id="2" name="Rectangle 1">
            <a:extLst>
              <a:ext uri="{FF2B5EF4-FFF2-40B4-BE49-F238E27FC236}">
                <a16:creationId xmlns:a16="http://schemas.microsoft.com/office/drawing/2014/main" id="{7730A3E7-DD91-5846-B11B-9F19EBC63738}"/>
              </a:ext>
            </a:extLst>
          </p:cNvPr>
          <p:cNvSpPr/>
          <p:nvPr/>
        </p:nvSpPr>
        <p:spPr>
          <a:xfrm>
            <a:off x="5022937" y="1039854"/>
            <a:ext cx="3645073" cy="1938992"/>
          </a:xfrm>
          <a:prstGeom prst="rect">
            <a:avLst/>
          </a:prstGeom>
        </p:spPr>
        <p:txBody>
          <a:bodyPr wrap="square">
            <a:spAutoFit/>
          </a:bodyPr>
          <a:lstStyle/>
          <a:p>
            <a:r>
              <a:rPr lang="en-GB" sz="2400" dirty="0"/>
              <a:t>Push notifications allow developers to reach users, even when users aren’t actively using an app</a:t>
            </a:r>
            <a:endParaRPr lang="en-US" sz="2400" dirty="0"/>
          </a:p>
        </p:txBody>
      </p:sp>
      <p:sp>
        <p:nvSpPr>
          <p:cNvPr id="6" name="Rectangle 5">
            <a:extLst>
              <a:ext uri="{FF2B5EF4-FFF2-40B4-BE49-F238E27FC236}">
                <a16:creationId xmlns:a16="http://schemas.microsoft.com/office/drawing/2014/main" id="{15ABA0DB-4642-3647-B403-ED11BDC6A3B0}"/>
              </a:ext>
            </a:extLst>
          </p:cNvPr>
          <p:cNvSpPr/>
          <p:nvPr/>
        </p:nvSpPr>
        <p:spPr>
          <a:xfrm>
            <a:off x="5298510" y="4329308"/>
            <a:ext cx="3732756" cy="646331"/>
          </a:xfrm>
          <a:prstGeom prst="rect">
            <a:avLst/>
          </a:prstGeom>
        </p:spPr>
        <p:txBody>
          <a:bodyPr wrap="square">
            <a:spAutoFit/>
          </a:bodyPr>
          <a:lstStyle/>
          <a:p>
            <a:r>
              <a:rPr lang="en-GB" sz="900" dirty="0"/>
              <a:t>BOSHELL.,B. 2016. Push Notifications: Guide to Segmentation, Personalization and More. In: </a:t>
            </a:r>
            <a:r>
              <a:rPr lang="en-GB" sz="900" i="1" dirty="0"/>
              <a:t>Sweet Pricing Blog</a:t>
            </a:r>
            <a:r>
              <a:rPr lang="en-GB" sz="900" dirty="0"/>
              <a:t>. 29 November 2016 [viewed 11 October 2020]. Available from: </a:t>
            </a:r>
            <a:r>
              <a:rPr lang="en-GB" sz="900" dirty="0">
                <a:hlinkClick r:id="rId3"/>
              </a:rPr>
              <a:t>https://sweetpricing.com/blog/2016/11/push-notifications/</a:t>
            </a:r>
            <a:endParaRPr lang="en-GB" sz="900" dirty="0">
              <a:effectLst/>
            </a:endParaRPr>
          </a:p>
        </p:txBody>
      </p:sp>
    </p:spTree>
    <p:extLst>
      <p:ext uri="{BB962C8B-B14F-4D97-AF65-F5344CB8AC3E}">
        <p14:creationId xmlns:p14="http://schemas.microsoft.com/office/powerpoint/2010/main" val="3452731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79B7A0-FD22-254A-8513-1D98752CCC5F}"/>
              </a:ext>
            </a:extLst>
          </p:cNvPr>
          <p:cNvSpPr/>
          <p:nvPr/>
        </p:nvSpPr>
        <p:spPr>
          <a:xfrm>
            <a:off x="970767" y="4772416"/>
            <a:ext cx="7202466" cy="253916"/>
          </a:xfrm>
          <a:prstGeom prst="rect">
            <a:avLst/>
          </a:prstGeom>
        </p:spPr>
        <p:txBody>
          <a:bodyPr wrap="square">
            <a:spAutoFit/>
          </a:bodyPr>
          <a:lstStyle/>
          <a:p>
            <a:pPr algn="ctr"/>
            <a:r>
              <a:rPr lang="en-GB" sz="1050" dirty="0"/>
              <a:t>GOOGLE., 2020. </a:t>
            </a:r>
            <a:r>
              <a:rPr lang="en-GB" sz="1050" i="1" dirty="0" err="1"/>
              <a:t>Snackbars</a:t>
            </a:r>
            <a:r>
              <a:rPr lang="en-GB" sz="1050" dirty="0"/>
              <a:t> [viewed 11 October 2020]. Available from: </a:t>
            </a:r>
            <a:r>
              <a:rPr lang="en-GB" sz="1050" dirty="0">
                <a:hlinkClick r:id="rId2"/>
              </a:rPr>
              <a:t>https://material.io/components/snackbars</a:t>
            </a:r>
            <a:endParaRPr lang="en-GB" sz="1050" dirty="0">
              <a:effectLst/>
            </a:endParaRPr>
          </a:p>
        </p:txBody>
      </p:sp>
      <p:pic>
        <p:nvPicPr>
          <p:cNvPr id="4" name="Picture 3" descr="Graphical user interface, website&#10;&#10;Description automatically generated">
            <a:extLst>
              <a:ext uri="{FF2B5EF4-FFF2-40B4-BE49-F238E27FC236}">
                <a16:creationId xmlns:a16="http://schemas.microsoft.com/office/drawing/2014/main" id="{397E26CB-18CA-9D40-BD76-2F84C1341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37" y="0"/>
            <a:ext cx="6932126" cy="4706245"/>
          </a:xfrm>
          <a:prstGeom prst="rect">
            <a:avLst/>
          </a:prstGeom>
        </p:spPr>
      </p:pic>
      <p:sp>
        <p:nvSpPr>
          <p:cNvPr id="5" name="Rectangle 4">
            <a:extLst>
              <a:ext uri="{FF2B5EF4-FFF2-40B4-BE49-F238E27FC236}">
                <a16:creationId xmlns:a16="http://schemas.microsoft.com/office/drawing/2014/main" id="{5FEB6209-B322-DB4B-A3F9-276C9DC61843}"/>
              </a:ext>
            </a:extLst>
          </p:cNvPr>
          <p:cNvSpPr/>
          <p:nvPr/>
        </p:nvSpPr>
        <p:spPr>
          <a:xfrm>
            <a:off x="5778499" y="281174"/>
            <a:ext cx="1946275"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429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2C08B9D-3FF4-F246-BEED-EC8893AAE18C}"/>
              </a:ext>
            </a:extLst>
          </p:cNvPr>
          <p:cNvPicPr>
            <a:picLocks noChangeAspect="1"/>
          </p:cNvPicPr>
          <p:nvPr/>
        </p:nvPicPr>
        <p:blipFill rotWithShape="1">
          <a:blip r:embed="rId3">
            <a:extLst>
              <a:ext uri="{28A0092B-C50C-407E-A947-70E740481C1C}">
                <a14:useLocalDpi xmlns:a14="http://schemas.microsoft.com/office/drawing/2010/main" val="0"/>
              </a:ext>
            </a:extLst>
          </a:blip>
          <a:srcRect t="5334"/>
          <a:stretch/>
        </p:blipFill>
        <p:spPr>
          <a:xfrm>
            <a:off x="0" y="52899"/>
            <a:ext cx="9144000" cy="4858020"/>
          </a:xfrm>
          <a:prstGeom prst="rect">
            <a:avLst/>
          </a:prstGeom>
        </p:spPr>
      </p:pic>
      <p:sp>
        <p:nvSpPr>
          <p:cNvPr id="2" name="Rectangle 1">
            <a:extLst>
              <a:ext uri="{FF2B5EF4-FFF2-40B4-BE49-F238E27FC236}">
                <a16:creationId xmlns:a16="http://schemas.microsoft.com/office/drawing/2014/main" id="{448A5A81-AA37-B044-AED8-7950B1A46582}"/>
              </a:ext>
            </a:extLst>
          </p:cNvPr>
          <p:cNvSpPr/>
          <p:nvPr/>
        </p:nvSpPr>
        <p:spPr>
          <a:xfrm>
            <a:off x="2382137" y="4635917"/>
            <a:ext cx="4379725" cy="300082"/>
          </a:xfrm>
          <a:prstGeom prst="rect">
            <a:avLst/>
          </a:prstGeom>
        </p:spPr>
        <p:txBody>
          <a:bodyPr wrap="none">
            <a:spAutoFit/>
          </a:bodyPr>
          <a:lstStyle/>
          <a:p>
            <a:r>
              <a:rPr lang="en-US" dirty="0">
                <a:hlinkClick r:id="rId4"/>
              </a:rPr>
              <a:t>https://material.io/components/snackbars#anatomy</a:t>
            </a:r>
            <a:r>
              <a:rPr lang="en-US" dirty="0"/>
              <a:t> </a:t>
            </a:r>
          </a:p>
        </p:txBody>
      </p:sp>
    </p:spTree>
    <p:extLst>
      <p:ext uri="{BB962C8B-B14F-4D97-AF65-F5344CB8AC3E}">
        <p14:creationId xmlns:p14="http://schemas.microsoft.com/office/powerpoint/2010/main" val="322211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4DADA9-3666-1947-9E50-474FBDBA9118}"/>
              </a:ext>
            </a:extLst>
          </p:cNvPr>
          <p:cNvSpPr/>
          <p:nvPr/>
        </p:nvSpPr>
        <p:spPr>
          <a:xfrm>
            <a:off x="306060" y="4889584"/>
            <a:ext cx="8531880" cy="253916"/>
          </a:xfrm>
          <a:prstGeom prst="rect">
            <a:avLst/>
          </a:prstGeom>
        </p:spPr>
        <p:txBody>
          <a:bodyPr wrap="square">
            <a:spAutoFit/>
          </a:bodyPr>
          <a:lstStyle/>
          <a:p>
            <a:pPr algn="ctr"/>
            <a:r>
              <a:rPr lang="en-GB" sz="1050" dirty="0"/>
              <a:t>GOOGLE., 2020. </a:t>
            </a:r>
            <a:r>
              <a:rPr lang="en-GB" sz="1050" i="1" dirty="0"/>
              <a:t>Banners</a:t>
            </a:r>
            <a:r>
              <a:rPr lang="en-GB" sz="1050" dirty="0"/>
              <a:t> [viewed 11 October 2020]. Available from: </a:t>
            </a:r>
            <a:r>
              <a:rPr lang="en-GB" sz="1050" dirty="0">
                <a:hlinkClick r:id="rId2"/>
              </a:rPr>
              <a:t>https://material.io/components/banners#usage</a:t>
            </a:r>
            <a:endParaRPr lang="en-GB" sz="1050" dirty="0">
              <a:effectLst/>
            </a:endParaRPr>
          </a:p>
        </p:txBody>
      </p:sp>
      <p:pic>
        <p:nvPicPr>
          <p:cNvPr id="7" name="Picture 6" descr="Graphical user interface, application, Teams&#10;&#10;Description automatically generated">
            <a:extLst>
              <a:ext uri="{FF2B5EF4-FFF2-40B4-BE49-F238E27FC236}">
                <a16:creationId xmlns:a16="http://schemas.microsoft.com/office/drawing/2014/main" id="{DCB59496-3B08-1C44-AD76-A05D2D86C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141" y="0"/>
            <a:ext cx="7101718" cy="4821382"/>
          </a:xfrm>
          <a:prstGeom prst="rect">
            <a:avLst/>
          </a:prstGeom>
        </p:spPr>
      </p:pic>
    </p:spTree>
    <p:extLst>
      <p:ext uri="{BB962C8B-B14F-4D97-AF65-F5344CB8AC3E}">
        <p14:creationId xmlns:p14="http://schemas.microsoft.com/office/powerpoint/2010/main" val="1685932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CE25A652-92D4-454B-8F7A-149D5C31E2EC}"/>
              </a:ext>
            </a:extLst>
          </p:cNvPr>
          <p:cNvPicPr>
            <a:picLocks noChangeAspect="1"/>
          </p:cNvPicPr>
          <p:nvPr/>
        </p:nvPicPr>
        <p:blipFill rotWithShape="1">
          <a:blip r:embed="rId2">
            <a:extLst>
              <a:ext uri="{28A0092B-C50C-407E-A947-70E740481C1C}">
                <a14:useLocalDpi xmlns:a14="http://schemas.microsoft.com/office/drawing/2010/main" val="0"/>
              </a:ext>
            </a:extLst>
          </a:blip>
          <a:srcRect t="4403"/>
          <a:stretch/>
        </p:blipFill>
        <p:spPr>
          <a:xfrm>
            <a:off x="0" y="0"/>
            <a:ext cx="9144000" cy="4757730"/>
          </a:xfrm>
          <a:prstGeom prst="rect">
            <a:avLst/>
          </a:prstGeom>
        </p:spPr>
      </p:pic>
      <p:sp>
        <p:nvSpPr>
          <p:cNvPr id="2" name="Rectangle 1">
            <a:extLst>
              <a:ext uri="{FF2B5EF4-FFF2-40B4-BE49-F238E27FC236}">
                <a16:creationId xmlns:a16="http://schemas.microsoft.com/office/drawing/2014/main" id="{88DE872F-93DD-604F-8DE7-2A66AAE2D6A4}"/>
              </a:ext>
            </a:extLst>
          </p:cNvPr>
          <p:cNvSpPr/>
          <p:nvPr/>
        </p:nvSpPr>
        <p:spPr>
          <a:xfrm>
            <a:off x="2454272" y="4681259"/>
            <a:ext cx="4235455" cy="300082"/>
          </a:xfrm>
          <a:prstGeom prst="rect">
            <a:avLst/>
          </a:prstGeom>
        </p:spPr>
        <p:txBody>
          <a:bodyPr wrap="none">
            <a:spAutoFit/>
          </a:bodyPr>
          <a:lstStyle/>
          <a:p>
            <a:r>
              <a:rPr lang="en-US" dirty="0">
                <a:hlinkClick r:id="rId3"/>
              </a:rPr>
              <a:t>https://material.io/components/banners#anatomy</a:t>
            </a:r>
            <a:r>
              <a:rPr lang="en-US" dirty="0"/>
              <a:t> </a:t>
            </a:r>
          </a:p>
        </p:txBody>
      </p:sp>
    </p:spTree>
    <p:extLst>
      <p:ext uri="{BB962C8B-B14F-4D97-AF65-F5344CB8AC3E}">
        <p14:creationId xmlns:p14="http://schemas.microsoft.com/office/powerpoint/2010/main" val="1608465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4B492AC-5534-6844-8CAE-33620E812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889" y="0"/>
            <a:ext cx="3150394" cy="5143500"/>
          </a:xfrm>
          <a:prstGeom prst="rect">
            <a:avLst/>
          </a:prstGeom>
        </p:spPr>
      </p:pic>
      <p:sp>
        <p:nvSpPr>
          <p:cNvPr id="5" name="Rectangle 4">
            <a:extLst>
              <a:ext uri="{FF2B5EF4-FFF2-40B4-BE49-F238E27FC236}">
                <a16:creationId xmlns:a16="http://schemas.microsoft.com/office/drawing/2014/main" id="{7EE56268-AF43-024F-B408-F3CE0F241800}"/>
              </a:ext>
            </a:extLst>
          </p:cNvPr>
          <p:cNvSpPr/>
          <p:nvPr/>
        </p:nvSpPr>
        <p:spPr>
          <a:xfrm>
            <a:off x="570555" y="613932"/>
            <a:ext cx="4572000" cy="2677656"/>
          </a:xfrm>
          <a:prstGeom prst="rect">
            <a:avLst/>
          </a:prstGeom>
        </p:spPr>
        <p:txBody>
          <a:bodyPr>
            <a:spAutoFit/>
          </a:bodyPr>
          <a:lstStyle/>
          <a:p>
            <a:r>
              <a:rPr lang="en-GB" sz="2400" b="1" dirty="0">
                <a:solidFill>
                  <a:srgbClr val="292929"/>
                </a:solidFill>
                <a:latin typeface="medium-content-sans-serif-font"/>
              </a:rPr>
              <a:t>Toast Notification</a:t>
            </a:r>
          </a:p>
          <a:p>
            <a:r>
              <a:rPr lang="en-GB" sz="1800" dirty="0"/>
              <a:t>Small message that shows up in a box at the bottom of the screen and disappears on its own after few seconds. </a:t>
            </a:r>
          </a:p>
          <a:p>
            <a:endParaRPr lang="en-GB" sz="1800" dirty="0"/>
          </a:p>
          <a:p>
            <a:r>
              <a:rPr lang="en-GB" sz="1800" dirty="0"/>
              <a:t>It informs the user of something that is not critical and that does not require specific attention and does not prevent the user from using the app device.</a:t>
            </a:r>
          </a:p>
        </p:txBody>
      </p:sp>
      <p:sp>
        <p:nvSpPr>
          <p:cNvPr id="6" name="Rectangle 5">
            <a:extLst>
              <a:ext uri="{FF2B5EF4-FFF2-40B4-BE49-F238E27FC236}">
                <a16:creationId xmlns:a16="http://schemas.microsoft.com/office/drawing/2014/main" id="{56724861-A46D-6B4D-85FB-B0EB02669BA4}"/>
              </a:ext>
            </a:extLst>
          </p:cNvPr>
          <p:cNvSpPr/>
          <p:nvPr/>
        </p:nvSpPr>
        <p:spPr>
          <a:xfrm>
            <a:off x="502984" y="4529568"/>
            <a:ext cx="5043871" cy="400110"/>
          </a:xfrm>
          <a:prstGeom prst="rect">
            <a:avLst/>
          </a:prstGeom>
        </p:spPr>
        <p:txBody>
          <a:bodyPr wrap="square">
            <a:spAutoFit/>
          </a:bodyPr>
          <a:lstStyle/>
          <a:p>
            <a:r>
              <a:rPr lang="en-GB" sz="1000" dirty="0"/>
              <a:t>MUNOT, S., 2018. </a:t>
            </a:r>
            <a:r>
              <a:rPr lang="en-GB" sz="1000" i="1" dirty="0"/>
              <a:t>Toast Notification or Dialog Box?</a:t>
            </a:r>
            <a:r>
              <a:rPr lang="en-GB" sz="1000" dirty="0"/>
              <a:t> [viewed 11 October 2020]. Available from: </a:t>
            </a:r>
            <a:r>
              <a:rPr lang="en-GB" sz="1000" dirty="0">
                <a:hlinkClick r:id="rId3"/>
              </a:rPr>
              <a:t>https://uxplanet.org/toast-notification-or-dialog-box-ae32ad53106d</a:t>
            </a:r>
            <a:endParaRPr lang="en-GB" sz="1000" dirty="0">
              <a:effectLst/>
            </a:endParaRPr>
          </a:p>
        </p:txBody>
      </p:sp>
      <p:cxnSp>
        <p:nvCxnSpPr>
          <p:cNvPr id="8" name="Straight Arrow Connector 7">
            <a:extLst>
              <a:ext uri="{FF2B5EF4-FFF2-40B4-BE49-F238E27FC236}">
                <a16:creationId xmlns:a16="http://schemas.microsoft.com/office/drawing/2014/main" id="{E55987D1-3672-E54E-89DC-F94B3F343DDA}"/>
              </a:ext>
            </a:extLst>
          </p:cNvPr>
          <p:cNvCxnSpPr/>
          <p:nvPr/>
        </p:nvCxnSpPr>
        <p:spPr>
          <a:xfrm>
            <a:off x="4700469" y="3037924"/>
            <a:ext cx="1942156" cy="1390493"/>
          </a:xfrm>
          <a:prstGeom prst="straightConnector1">
            <a:avLst/>
          </a:prstGeom>
          <a:ln w="2476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55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3AF7D-6E09-A84F-AB09-7B063CF2822E}"/>
              </a:ext>
            </a:extLst>
          </p:cNvPr>
          <p:cNvSpPr/>
          <p:nvPr/>
        </p:nvSpPr>
        <p:spPr>
          <a:xfrm>
            <a:off x="1460091" y="4573206"/>
            <a:ext cx="6223818" cy="415498"/>
          </a:xfrm>
          <a:prstGeom prst="rect">
            <a:avLst/>
          </a:prstGeom>
        </p:spPr>
        <p:txBody>
          <a:bodyPr wrap="square">
            <a:spAutoFit/>
          </a:bodyPr>
          <a:lstStyle/>
          <a:p>
            <a:r>
              <a:rPr lang="en-GB" sz="1050" dirty="0"/>
              <a:t>PHILIPS, M., 2020. </a:t>
            </a:r>
            <a:r>
              <a:rPr lang="en-GB" sz="1050" i="1" dirty="0"/>
              <a:t>A comprehensive guide to notification design</a:t>
            </a:r>
            <a:r>
              <a:rPr lang="en-GB" sz="1050" dirty="0"/>
              <a:t> [viewed 11 October 2020]. </a:t>
            </a:r>
            <a:br>
              <a:rPr lang="en-GB" sz="1050" dirty="0"/>
            </a:br>
            <a:r>
              <a:rPr lang="en-GB" sz="1050" dirty="0"/>
              <a:t>Available from: </a:t>
            </a:r>
            <a:r>
              <a:rPr lang="en-GB" sz="1050" dirty="0">
                <a:hlinkClick r:id="rId2"/>
              </a:rPr>
              <a:t>https://uxdesign.cc/a-comprehensive-guide-to-notification-design-2fff67f08b7a</a:t>
            </a:r>
            <a:endParaRPr lang="en-GB" sz="1050" dirty="0">
              <a:effectLst/>
            </a:endParaRPr>
          </a:p>
        </p:txBody>
      </p:sp>
      <p:pic>
        <p:nvPicPr>
          <p:cNvPr id="4" name="Picture 3" descr="Graphical user interface, website&#10;&#10;Description automatically generated">
            <a:extLst>
              <a:ext uri="{FF2B5EF4-FFF2-40B4-BE49-F238E27FC236}">
                <a16:creationId xmlns:a16="http://schemas.microsoft.com/office/drawing/2014/main" id="{4D82EAFD-F96D-3242-AB9F-4EC375F16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642" y="0"/>
            <a:ext cx="6656553" cy="4519158"/>
          </a:xfrm>
          <a:prstGeom prst="rect">
            <a:avLst/>
          </a:prstGeom>
        </p:spPr>
      </p:pic>
      <p:sp>
        <p:nvSpPr>
          <p:cNvPr id="5" name="Rectangle 4">
            <a:extLst>
              <a:ext uri="{FF2B5EF4-FFF2-40B4-BE49-F238E27FC236}">
                <a16:creationId xmlns:a16="http://schemas.microsoft.com/office/drawing/2014/main" id="{2D2CA753-19FE-C34F-9DF2-89B135CDFA78}"/>
              </a:ext>
            </a:extLst>
          </p:cNvPr>
          <p:cNvSpPr/>
          <p:nvPr/>
        </p:nvSpPr>
        <p:spPr>
          <a:xfrm>
            <a:off x="5787736" y="258949"/>
            <a:ext cx="1787814"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162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34DBFC-D7DD-EE47-BED6-9C08B1F68B70}"/>
              </a:ext>
            </a:extLst>
          </p:cNvPr>
          <p:cNvSpPr/>
          <p:nvPr/>
        </p:nvSpPr>
        <p:spPr>
          <a:xfrm>
            <a:off x="1740969" y="4670405"/>
            <a:ext cx="5662061" cy="400110"/>
          </a:xfrm>
          <a:prstGeom prst="rect">
            <a:avLst/>
          </a:prstGeom>
        </p:spPr>
        <p:txBody>
          <a:bodyPr wrap="square">
            <a:spAutoFit/>
          </a:bodyPr>
          <a:lstStyle/>
          <a:p>
            <a:r>
              <a:rPr lang="en-GB" sz="1000" dirty="0"/>
              <a:t>TWITTER., 2020. </a:t>
            </a:r>
            <a:r>
              <a:rPr lang="en-GB" sz="1000" i="1" dirty="0"/>
              <a:t>About the Notifications timeline</a:t>
            </a:r>
            <a:r>
              <a:rPr lang="en-GB" sz="1000" dirty="0"/>
              <a:t> [viewed 11 October 2020]. Available from: </a:t>
            </a:r>
            <a:r>
              <a:rPr lang="en-GB" sz="1000" dirty="0">
                <a:hlinkClick r:id="rId2"/>
              </a:rPr>
              <a:t>https://help.twitter.com/en/managing-your-account/understanding-the-notifications-timeline</a:t>
            </a:r>
            <a:endParaRPr lang="en-GB" sz="1000" dirty="0">
              <a:effectLst/>
            </a:endParaRPr>
          </a:p>
        </p:txBody>
      </p:sp>
      <p:pic>
        <p:nvPicPr>
          <p:cNvPr id="4" name="Picture 3" descr="Graphical user interface, application&#10;&#10;Description automatically generated">
            <a:extLst>
              <a:ext uri="{FF2B5EF4-FFF2-40B4-BE49-F238E27FC236}">
                <a16:creationId xmlns:a16="http://schemas.microsoft.com/office/drawing/2014/main" id="{63F77F87-3D2B-604D-A260-5FC82EFED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58" y="0"/>
            <a:ext cx="7060682" cy="4793522"/>
          </a:xfrm>
          <a:prstGeom prst="rect">
            <a:avLst/>
          </a:prstGeom>
        </p:spPr>
      </p:pic>
      <p:sp>
        <p:nvSpPr>
          <p:cNvPr id="5" name="Rectangle 4">
            <a:extLst>
              <a:ext uri="{FF2B5EF4-FFF2-40B4-BE49-F238E27FC236}">
                <a16:creationId xmlns:a16="http://schemas.microsoft.com/office/drawing/2014/main" id="{222A1ECB-0D1D-3945-B0FD-64AA5AC4E6EB}"/>
              </a:ext>
            </a:extLst>
          </p:cNvPr>
          <p:cNvSpPr/>
          <p:nvPr/>
        </p:nvSpPr>
        <p:spPr>
          <a:xfrm>
            <a:off x="5809422" y="288235"/>
            <a:ext cx="1977887"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8727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C3E70-E233-C14A-8C08-DC3C1AC83F27}"/>
              </a:ext>
            </a:extLst>
          </p:cNvPr>
          <p:cNvSpPr/>
          <p:nvPr/>
        </p:nvSpPr>
        <p:spPr>
          <a:xfrm>
            <a:off x="1356427" y="4591400"/>
            <a:ext cx="6135188" cy="461665"/>
          </a:xfrm>
          <a:prstGeom prst="rect">
            <a:avLst/>
          </a:prstGeom>
        </p:spPr>
        <p:txBody>
          <a:bodyPr wrap="square">
            <a:spAutoFit/>
          </a:bodyPr>
          <a:lstStyle/>
          <a:p>
            <a:r>
              <a:rPr lang="en-GB" sz="1200" dirty="0">
                <a:latin typeface="Trebuchet MS" panose="020B0703020202090204" pitchFamily="34" charset="0"/>
              </a:rPr>
              <a:t>GOOGLE., 2020. </a:t>
            </a:r>
            <a:r>
              <a:rPr lang="en-GB" sz="1200" i="1" dirty="0">
                <a:latin typeface="Trebuchet MS" panose="020B0703020202090204" pitchFamily="34" charset="0"/>
              </a:rPr>
              <a:t>Android notifications</a:t>
            </a:r>
            <a:r>
              <a:rPr lang="en-GB" sz="1200" dirty="0">
                <a:latin typeface="Trebuchet MS" panose="020B0703020202090204" pitchFamily="34" charset="0"/>
              </a:rPr>
              <a:t> [viewed 11 October 2020]. Available from: </a:t>
            </a:r>
            <a:r>
              <a:rPr lang="en-GB" sz="1200" dirty="0">
                <a:latin typeface="Trebuchet MS" panose="020B0703020202090204" pitchFamily="34" charset="0"/>
                <a:hlinkClick r:id="rId2"/>
              </a:rPr>
              <a:t>https://material.io/design/platform-guidance/android-notifications.html#usage</a:t>
            </a:r>
            <a:endParaRPr lang="en-GB" sz="1200" dirty="0">
              <a:effectLst/>
              <a:latin typeface="Trebuchet MS" panose="020B070302020209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2B20A7DC-D033-2F42-8336-F0FC20062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78" y="0"/>
            <a:ext cx="6931887" cy="4706083"/>
          </a:xfrm>
          <a:prstGeom prst="rect">
            <a:avLst/>
          </a:prstGeom>
        </p:spPr>
      </p:pic>
      <p:sp>
        <p:nvSpPr>
          <p:cNvPr id="5" name="Rectangle 4">
            <a:extLst>
              <a:ext uri="{FF2B5EF4-FFF2-40B4-BE49-F238E27FC236}">
                <a16:creationId xmlns:a16="http://schemas.microsoft.com/office/drawing/2014/main" id="{03BA6375-5CA6-CE46-9CC2-4C1030385A27}"/>
              </a:ext>
            </a:extLst>
          </p:cNvPr>
          <p:cNvSpPr/>
          <p:nvPr/>
        </p:nvSpPr>
        <p:spPr>
          <a:xfrm>
            <a:off x="5594061" y="281174"/>
            <a:ext cx="1982396"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829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7B40C8-1590-114E-8BE6-DEC065D229C7}"/>
              </a:ext>
            </a:extLst>
          </p:cNvPr>
          <p:cNvSpPr/>
          <p:nvPr/>
        </p:nvSpPr>
        <p:spPr>
          <a:xfrm>
            <a:off x="298268" y="604131"/>
            <a:ext cx="8547464" cy="2246769"/>
          </a:xfrm>
          <a:prstGeom prst="rect">
            <a:avLst/>
          </a:prstGeom>
        </p:spPr>
        <p:txBody>
          <a:bodyPr wrap="square">
            <a:spAutoFit/>
          </a:bodyPr>
          <a:lstStyle/>
          <a:p>
            <a:r>
              <a:rPr lang="en-GB" sz="2800" dirty="0"/>
              <a:t>Notifications are intended to inform users about events in your app. </a:t>
            </a:r>
            <a:br>
              <a:rPr lang="en-GB" sz="2800" dirty="0"/>
            </a:br>
            <a:br>
              <a:rPr lang="en-GB" sz="2800" dirty="0"/>
            </a:br>
            <a:r>
              <a:rPr lang="en-GB" sz="2800" dirty="0"/>
              <a:t>Communication from other users</a:t>
            </a:r>
          </a:p>
          <a:p>
            <a:r>
              <a:rPr lang="en-GB" sz="2800" dirty="0"/>
              <a:t>Well-timed and informative task reminders</a:t>
            </a:r>
          </a:p>
        </p:txBody>
      </p:sp>
    </p:spTree>
    <p:extLst>
      <p:ext uri="{BB962C8B-B14F-4D97-AF65-F5344CB8AC3E}">
        <p14:creationId xmlns:p14="http://schemas.microsoft.com/office/powerpoint/2010/main" val="1246629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9979A"/>
        </a:solidFill>
        <a:effectLst/>
      </p:bgPr>
    </p:bg>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67EBB6EB-C3E3-C844-BDF4-3818C414A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294" y="0"/>
            <a:ext cx="7261412" cy="5143500"/>
          </a:xfrm>
          <a:prstGeom prst="rect">
            <a:avLst/>
          </a:prstGeom>
        </p:spPr>
      </p:pic>
    </p:spTree>
    <p:extLst>
      <p:ext uri="{BB962C8B-B14F-4D97-AF65-F5344CB8AC3E}">
        <p14:creationId xmlns:p14="http://schemas.microsoft.com/office/powerpoint/2010/main" val="3143119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08183897-B793-B84A-BCA8-F9155BCF4F7A}"/>
              </a:ext>
            </a:extLst>
          </p:cNvPr>
          <p:cNvPicPr>
            <a:picLocks noChangeAspect="1"/>
          </p:cNvPicPr>
          <p:nvPr/>
        </p:nvPicPr>
        <p:blipFill rotWithShape="1">
          <a:blip r:embed="rId2">
            <a:extLst>
              <a:ext uri="{28A0092B-C50C-407E-A947-70E740481C1C}">
                <a14:useLocalDpi xmlns:a14="http://schemas.microsoft.com/office/drawing/2010/main" val="0"/>
              </a:ext>
            </a:extLst>
          </a:blip>
          <a:srcRect l="4762" t="4988" r="2667" b="15774"/>
          <a:stretch/>
        </p:blipFill>
        <p:spPr>
          <a:xfrm>
            <a:off x="435429" y="409303"/>
            <a:ext cx="8464731" cy="3622765"/>
          </a:xfrm>
          <a:prstGeom prst="rect">
            <a:avLst/>
          </a:prstGeom>
        </p:spPr>
      </p:pic>
      <p:sp>
        <p:nvSpPr>
          <p:cNvPr id="4" name="Rectangle 3">
            <a:extLst>
              <a:ext uri="{FF2B5EF4-FFF2-40B4-BE49-F238E27FC236}">
                <a16:creationId xmlns:a16="http://schemas.microsoft.com/office/drawing/2014/main" id="{B66B1BEA-EC7C-B142-B288-751E16624E86}"/>
              </a:ext>
            </a:extLst>
          </p:cNvPr>
          <p:cNvSpPr/>
          <p:nvPr/>
        </p:nvSpPr>
        <p:spPr>
          <a:xfrm>
            <a:off x="513805" y="3516478"/>
            <a:ext cx="8194766" cy="369332"/>
          </a:xfrm>
          <a:prstGeom prst="rect">
            <a:avLst/>
          </a:prstGeom>
        </p:spPr>
        <p:txBody>
          <a:bodyPr wrap="square">
            <a:spAutoFit/>
          </a:bodyPr>
          <a:lstStyle/>
          <a:p>
            <a:pPr algn="ctr"/>
            <a:r>
              <a:rPr lang="en-GB" sz="1800" dirty="0"/>
              <a:t>1.App icon   2. App name   3.Header text   4.Timestamp   5.Expand indicator</a:t>
            </a:r>
          </a:p>
        </p:txBody>
      </p:sp>
      <p:sp>
        <p:nvSpPr>
          <p:cNvPr id="5" name="Rectangle 4">
            <a:extLst>
              <a:ext uri="{FF2B5EF4-FFF2-40B4-BE49-F238E27FC236}">
                <a16:creationId xmlns:a16="http://schemas.microsoft.com/office/drawing/2014/main" id="{5B0929A4-DB15-0544-B697-10C5A420B485}"/>
              </a:ext>
            </a:extLst>
          </p:cNvPr>
          <p:cNvSpPr/>
          <p:nvPr/>
        </p:nvSpPr>
        <p:spPr>
          <a:xfrm>
            <a:off x="513805" y="147693"/>
            <a:ext cx="2161169" cy="523220"/>
          </a:xfrm>
          <a:prstGeom prst="rect">
            <a:avLst/>
          </a:prstGeom>
        </p:spPr>
        <p:txBody>
          <a:bodyPr wrap="none">
            <a:spAutoFit/>
          </a:bodyPr>
          <a:lstStyle/>
          <a:p>
            <a:r>
              <a:rPr lang="en-GB" sz="2800" dirty="0"/>
              <a:t>Header area</a:t>
            </a:r>
          </a:p>
        </p:txBody>
      </p:sp>
      <p:sp>
        <p:nvSpPr>
          <p:cNvPr id="6" name="Rectangle 5">
            <a:extLst>
              <a:ext uri="{FF2B5EF4-FFF2-40B4-BE49-F238E27FC236}">
                <a16:creationId xmlns:a16="http://schemas.microsoft.com/office/drawing/2014/main" id="{81D988F9-C8AC-B045-8B66-71575129AEC6}"/>
              </a:ext>
            </a:extLst>
          </p:cNvPr>
          <p:cNvSpPr/>
          <p:nvPr/>
        </p:nvSpPr>
        <p:spPr>
          <a:xfrm>
            <a:off x="2525486" y="2333897"/>
            <a:ext cx="4066903" cy="627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94DD65-0370-0743-828C-69CD9076DAF5}"/>
              </a:ext>
            </a:extLst>
          </p:cNvPr>
          <p:cNvSpPr/>
          <p:nvPr/>
        </p:nvSpPr>
        <p:spPr>
          <a:xfrm>
            <a:off x="1517467" y="4654675"/>
            <a:ext cx="6135188" cy="461665"/>
          </a:xfrm>
          <a:prstGeom prst="rect">
            <a:avLst/>
          </a:prstGeom>
        </p:spPr>
        <p:txBody>
          <a:bodyPr wrap="square">
            <a:spAutoFit/>
          </a:bodyPr>
          <a:lstStyle/>
          <a:p>
            <a:r>
              <a:rPr lang="en-GB" sz="1200" dirty="0">
                <a:latin typeface="Trebuchet MS" panose="020B0703020202090204" pitchFamily="34" charset="0"/>
              </a:rPr>
              <a:t>GOOGLE., 2020. </a:t>
            </a:r>
            <a:r>
              <a:rPr lang="en-GB" sz="1200" i="1" dirty="0">
                <a:latin typeface="Trebuchet MS" panose="020B0703020202090204" pitchFamily="34" charset="0"/>
              </a:rPr>
              <a:t>Android notifications</a:t>
            </a:r>
            <a:r>
              <a:rPr lang="en-GB" sz="1200" dirty="0">
                <a:latin typeface="Trebuchet MS" panose="020B0703020202090204" pitchFamily="34" charset="0"/>
              </a:rPr>
              <a:t> [viewed 11 October 2020]. Available from: </a:t>
            </a:r>
            <a:r>
              <a:rPr lang="en-GB" sz="1200" dirty="0">
                <a:latin typeface="Trebuchet MS" panose="020B0703020202090204" pitchFamily="34" charset="0"/>
                <a:hlinkClick r:id="rId3"/>
              </a:rPr>
              <a:t>https://material.io/design/platform-guidance/android-notifications.html#usage</a:t>
            </a:r>
            <a:endParaRPr lang="en-GB" sz="1200" dirty="0">
              <a:effectLst/>
              <a:latin typeface="Trebuchet MS" panose="020B0703020202090204" pitchFamily="34" charset="0"/>
            </a:endParaRPr>
          </a:p>
        </p:txBody>
      </p:sp>
    </p:spTree>
    <p:extLst>
      <p:ext uri="{BB962C8B-B14F-4D97-AF65-F5344CB8AC3E}">
        <p14:creationId xmlns:p14="http://schemas.microsoft.com/office/powerpoint/2010/main" val="199620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8" name="Picture 7" descr="Timeline&#10;&#10;Description automatically generated">
            <a:extLst>
              <a:ext uri="{FF2B5EF4-FFF2-40B4-BE49-F238E27FC236}">
                <a16:creationId xmlns:a16="http://schemas.microsoft.com/office/drawing/2014/main" id="{69ABCD53-5D0E-AF48-8CED-6EA0F0192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471"/>
            <a:ext cx="9144000" cy="4572000"/>
          </a:xfrm>
          <a:prstGeom prst="rect">
            <a:avLst/>
          </a:prstGeom>
        </p:spPr>
      </p:pic>
      <p:sp>
        <p:nvSpPr>
          <p:cNvPr id="4" name="Rectangle 3">
            <a:extLst>
              <a:ext uri="{FF2B5EF4-FFF2-40B4-BE49-F238E27FC236}">
                <a16:creationId xmlns:a16="http://schemas.microsoft.com/office/drawing/2014/main" id="{B66B1BEA-EC7C-B142-B288-751E16624E86}"/>
              </a:ext>
            </a:extLst>
          </p:cNvPr>
          <p:cNvSpPr/>
          <p:nvPr/>
        </p:nvSpPr>
        <p:spPr>
          <a:xfrm>
            <a:off x="513805" y="3516478"/>
            <a:ext cx="8194766" cy="369332"/>
          </a:xfrm>
          <a:prstGeom prst="rect">
            <a:avLst/>
          </a:prstGeom>
        </p:spPr>
        <p:txBody>
          <a:bodyPr wrap="square">
            <a:spAutoFit/>
          </a:bodyPr>
          <a:lstStyle/>
          <a:p>
            <a:pPr algn="ctr"/>
            <a:r>
              <a:rPr lang="en-GB" sz="1800" dirty="0"/>
              <a:t>1.Contact title   2.Content text   3.Large icon</a:t>
            </a:r>
          </a:p>
        </p:txBody>
      </p:sp>
      <p:sp>
        <p:nvSpPr>
          <p:cNvPr id="5" name="Rectangle 4">
            <a:extLst>
              <a:ext uri="{FF2B5EF4-FFF2-40B4-BE49-F238E27FC236}">
                <a16:creationId xmlns:a16="http://schemas.microsoft.com/office/drawing/2014/main" id="{5B0929A4-DB15-0544-B697-10C5A420B485}"/>
              </a:ext>
            </a:extLst>
          </p:cNvPr>
          <p:cNvSpPr/>
          <p:nvPr/>
        </p:nvSpPr>
        <p:spPr>
          <a:xfrm>
            <a:off x="513805" y="147693"/>
            <a:ext cx="2284600" cy="523220"/>
          </a:xfrm>
          <a:prstGeom prst="rect">
            <a:avLst/>
          </a:prstGeom>
        </p:spPr>
        <p:txBody>
          <a:bodyPr wrap="none">
            <a:spAutoFit/>
          </a:bodyPr>
          <a:lstStyle/>
          <a:p>
            <a:r>
              <a:rPr lang="en-GB" sz="2800" dirty="0"/>
              <a:t>Content area</a:t>
            </a:r>
          </a:p>
        </p:txBody>
      </p:sp>
      <p:sp>
        <p:nvSpPr>
          <p:cNvPr id="7" name="Rectangle 6">
            <a:extLst>
              <a:ext uri="{FF2B5EF4-FFF2-40B4-BE49-F238E27FC236}">
                <a16:creationId xmlns:a16="http://schemas.microsoft.com/office/drawing/2014/main" id="{8194DD65-0370-0743-828C-69CD9076DAF5}"/>
              </a:ext>
            </a:extLst>
          </p:cNvPr>
          <p:cNvSpPr/>
          <p:nvPr/>
        </p:nvSpPr>
        <p:spPr>
          <a:xfrm>
            <a:off x="1517467" y="4654675"/>
            <a:ext cx="6135188" cy="461665"/>
          </a:xfrm>
          <a:prstGeom prst="rect">
            <a:avLst/>
          </a:prstGeom>
        </p:spPr>
        <p:txBody>
          <a:bodyPr wrap="square">
            <a:spAutoFit/>
          </a:bodyPr>
          <a:lstStyle/>
          <a:p>
            <a:r>
              <a:rPr lang="en-GB" sz="1200" dirty="0">
                <a:latin typeface="Trebuchet MS" panose="020B0703020202090204" pitchFamily="34" charset="0"/>
              </a:rPr>
              <a:t>GOOGLE., 2020. </a:t>
            </a:r>
            <a:r>
              <a:rPr lang="en-GB" sz="1200" i="1" dirty="0">
                <a:latin typeface="Trebuchet MS" panose="020B0703020202090204" pitchFamily="34" charset="0"/>
              </a:rPr>
              <a:t>Android notifications</a:t>
            </a:r>
            <a:r>
              <a:rPr lang="en-GB" sz="1200" dirty="0">
                <a:latin typeface="Trebuchet MS" panose="020B0703020202090204" pitchFamily="34" charset="0"/>
              </a:rPr>
              <a:t> [viewed 11 October 2020]. Available from: </a:t>
            </a:r>
            <a:r>
              <a:rPr lang="en-GB" sz="1200" dirty="0">
                <a:latin typeface="Trebuchet MS" panose="020B0703020202090204" pitchFamily="34" charset="0"/>
                <a:hlinkClick r:id="rId3"/>
              </a:rPr>
              <a:t>https://material.io/design/platform-guidance/android-notifications.html#usage</a:t>
            </a:r>
            <a:endParaRPr lang="en-GB" sz="1200" dirty="0">
              <a:effectLst/>
              <a:latin typeface="Trebuchet MS" panose="020B0703020202090204" pitchFamily="34" charset="0"/>
            </a:endParaRPr>
          </a:p>
        </p:txBody>
      </p:sp>
    </p:spTree>
    <p:extLst>
      <p:ext uri="{BB962C8B-B14F-4D97-AF65-F5344CB8AC3E}">
        <p14:creationId xmlns:p14="http://schemas.microsoft.com/office/powerpoint/2010/main" val="251198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172D5E93-AB66-5A44-BC9A-C215F939F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4" name="Rectangle 3">
            <a:extLst>
              <a:ext uri="{FF2B5EF4-FFF2-40B4-BE49-F238E27FC236}">
                <a16:creationId xmlns:a16="http://schemas.microsoft.com/office/drawing/2014/main" id="{B66B1BEA-EC7C-B142-B288-751E16624E86}"/>
              </a:ext>
            </a:extLst>
          </p:cNvPr>
          <p:cNvSpPr/>
          <p:nvPr/>
        </p:nvSpPr>
        <p:spPr>
          <a:xfrm>
            <a:off x="513805" y="3516478"/>
            <a:ext cx="8194766" cy="369332"/>
          </a:xfrm>
          <a:prstGeom prst="rect">
            <a:avLst/>
          </a:prstGeom>
        </p:spPr>
        <p:txBody>
          <a:bodyPr wrap="square">
            <a:spAutoFit/>
          </a:bodyPr>
          <a:lstStyle/>
          <a:p>
            <a:pPr algn="ctr"/>
            <a:r>
              <a:rPr lang="en-GB" sz="1800" dirty="0"/>
              <a:t>1.Action area</a:t>
            </a:r>
          </a:p>
        </p:txBody>
      </p:sp>
      <p:sp>
        <p:nvSpPr>
          <p:cNvPr id="5" name="Rectangle 4">
            <a:extLst>
              <a:ext uri="{FF2B5EF4-FFF2-40B4-BE49-F238E27FC236}">
                <a16:creationId xmlns:a16="http://schemas.microsoft.com/office/drawing/2014/main" id="{5B0929A4-DB15-0544-B697-10C5A420B485}"/>
              </a:ext>
            </a:extLst>
          </p:cNvPr>
          <p:cNvSpPr/>
          <p:nvPr/>
        </p:nvSpPr>
        <p:spPr>
          <a:xfrm>
            <a:off x="513805" y="147693"/>
            <a:ext cx="2028119" cy="523220"/>
          </a:xfrm>
          <a:prstGeom prst="rect">
            <a:avLst/>
          </a:prstGeom>
        </p:spPr>
        <p:txBody>
          <a:bodyPr wrap="none">
            <a:spAutoFit/>
          </a:bodyPr>
          <a:lstStyle/>
          <a:p>
            <a:r>
              <a:rPr lang="en-GB" sz="2800" dirty="0"/>
              <a:t>Action area</a:t>
            </a:r>
          </a:p>
        </p:txBody>
      </p:sp>
      <p:sp>
        <p:nvSpPr>
          <p:cNvPr id="7" name="Rectangle 6">
            <a:extLst>
              <a:ext uri="{FF2B5EF4-FFF2-40B4-BE49-F238E27FC236}">
                <a16:creationId xmlns:a16="http://schemas.microsoft.com/office/drawing/2014/main" id="{8194DD65-0370-0743-828C-69CD9076DAF5}"/>
              </a:ext>
            </a:extLst>
          </p:cNvPr>
          <p:cNvSpPr/>
          <p:nvPr/>
        </p:nvSpPr>
        <p:spPr>
          <a:xfrm>
            <a:off x="1517467" y="4654675"/>
            <a:ext cx="6135188" cy="461665"/>
          </a:xfrm>
          <a:prstGeom prst="rect">
            <a:avLst/>
          </a:prstGeom>
        </p:spPr>
        <p:txBody>
          <a:bodyPr wrap="square">
            <a:spAutoFit/>
          </a:bodyPr>
          <a:lstStyle/>
          <a:p>
            <a:r>
              <a:rPr lang="en-GB" sz="1200" dirty="0">
                <a:latin typeface="Trebuchet MS" panose="020B0703020202090204" pitchFamily="34" charset="0"/>
              </a:rPr>
              <a:t>GOOGLE., 2020. </a:t>
            </a:r>
            <a:r>
              <a:rPr lang="en-GB" sz="1200" i="1" dirty="0">
                <a:latin typeface="Trebuchet MS" panose="020B0703020202090204" pitchFamily="34" charset="0"/>
              </a:rPr>
              <a:t>Android notifications</a:t>
            </a:r>
            <a:r>
              <a:rPr lang="en-GB" sz="1200" dirty="0">
                <a:latin typeface="Trebuchet MS" panose="020B0703020202090204" pitchFamily="34" charset="0"/>
              </a:rPr>
              <a:t> [viewed 11 October 2020]. Available from: </a:t>
            </a:r>
            <a:r>
              <a:rPr lang="en-GB" sz="1200" dirty="0">
                <a:latin typeface="Trebuchet MS" panose="020B0703020202090204" pitchFamily="34" charset="0"/>
                <a:hlinkClick r:id="rId3"/>
              </a:rPr>
              <a:t>https://material.io/design/platform-guidance/android-notifications.html#usage</a:t>
            </a:r>
            <a:endParaRPr lang="en-GB" sz="1200" dirty="0">
              <a:effectLst/>
              <a:latin typeface="Trebuchet MS" panose="020B0703020202090204" pitchFamily="34" charset="0"/>
            </a:endParaRPr>
          </a:p>
        </p:txBody>
      </p:sp>
    </p:spTree>
    <p:extLst>
      <p:ext uri="{BB962C8B-B14F-4D97-AF65-F5344CB8AC3E}">
        <p14:creationId xmlns:p14="http://schemas.microsoft.com/office/powerpoint/2010/main" val="157684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6" name="Picture 5" descr="Graphical user interface, text, application, chat or text message&#10;&#10;Description automatically generated">
            <a:extLst>
              <a:ext uri="{FF2B5EF4-FFF2-40B4-BE49-F238E27FC236}">
                <a16:creationId xmlns:a16="http://schemas.microsoft.com/office/drawing/2014/main" id="{A3EDB097-31CE-5240-A205-FA815145276A}"/>
              </a:ext>
            </a:extLst>
          </p:cNvPr>
          <p:cNvPicPr>
            <a:picLocks noChangeAspect="1"/>
          </p:cNvPicPr>
          <p:nvPr/>
        </p:nvPicPr>
        <p:blipFill rotWithShape="1">
          <a:blip r:embed="rId2">
            <a:extLst>
              <a:ext uri="{28A0092B-C50C-407E-A947-70E740481C1C}">
                <a14:useLocalDpi xmlns:a14="http://schemas.microsoft.com/office/drawing/2010/main" val="0"/>
              </a:ext>
            </a:extLst>
          </a:blip>
          <a:srcRect l="25281" t="5030" r="21046" b="4487"/>
          <a:stretch/>
        </p:blipFill>
        <p:spPr>
          <a:xfrm>
            <a:off x="6096000" y="147693"/>
            <a:ext cx="2760618" cy="4653969"/>
          </a:xfrm>
          <a:prstGeom prst="rect">
            <a:avLst/>
          </a:prstGeom>
        </p:spPr>
      </p:pic>
      <p:pic>
        <p:nvPicPr>
          <p:cNvPr id="8" name="Picture 7">
            <a:extLst>
              <a:ext uri="{FF2B5EF4-FFF2-40B4-BE49-F238E27FC236}">
                <a16:creationId xmlns:a16="http://schemas.microsoft.com/office/drawing/2014/main" id="{6337CE0D-F76C-0944-9719-256D6F921E01}"/>
              </a:ext>
            </a:extLst>
          </p:cNvPr>
          <p:cNvPicPr>
            <a:picLocks noChangeAspect="1"/>
          </p:cNvPicPr>
          <p:nvPr/>
        </p:nvPicPr>
        <p:blipFill rotWithShape="1">
          <a:blip r:embed="rId3"/>
          <a:srcRect l="22911" t="5030" r="23417" b="4487"/>
          <a:stretch/>
        </p:blipFill>
        <p:spPr>
          <a:xfrm>
            <a:off x="3265719" y="147693"/>
            <a:ext cx="2760618" cy="4653970"/>
          </a:xfrm>
          <a:prstGeom prst="rect">
            <a:avLst/>
          </a:prstGeom>
        </p:spPr>
      </p:pic>
      <p:sp>
        <p:nvSpPr>
          <p:cNvPr id="5" name="Rectangle 4">
            <a:extLst>
              <a:ext uri="{FF2B5EF4-FFF2-40B4-BE49-F238E27FC236}">
                <a16:creationId xmlns:a16="http://schemas.microsoft.com/office/drawing/2014/main" id="{5B0929A4-DB15-0544-B697-10C5A420B485}"/>
              </a:ext>
            </a:extLst>
          </p:cNvPr>
          <p:cNvSpPr/>
          <p:nvPr/>
        </p:nvSpPr>
        <p:spPr>
          <a:xfrm>
            <a:off x="513805" y="147693"/>
            <a:ext cx="2101857" cy="523220"/>
          </a:xfrm>
          <a:prstGeom prst="rect">
            <a:avLst/>
          </a:prstGeom>
        </p:spPr>
        <p:txBody>
          <a:bodyPr wrap="none">
            <a:spAutoFit/>
          </a:bodyPr>
          <a:lstStyle/>
          <a:p>
            <a:r>
              <a:rPr lang="en-GB" sz="2800" dirty="0"/>
              <a:t>Lock Screen</a:t>
            </a:r>
          </a:p>
        </p:txBody>
      </p:sp>
      <p:sp>
        <p:nvSpPr>
          <p:cNvPr id="7" name="Rectangle 6">
            <a:extLst>
              <a:ext uri="{FF2B5EF4-FFF2-40B4-BE49-F238E27FC236}">
                <a16:creationId xmlns:a16="http://schemas.microsoft.com/office/drawing/2014/main" id="{8194DD65-0370-0743-828C-69CD9076DAF5}"/>
              </a:ext>
            </a:extLst>
          </p:cNvPr>
          <p:cNvSpPr/>
          <p:nvPr/>
        </p:nvSpPr>
        <p:spPr>
          <a:xfrm>
            <a:off x="19590" y="4897809"/>
            <a:ext cx="9080865" cy="230832"/>
          </a:xfrm>
          <a:prstGeom prst="rect">
            <a:avLst/>
          </a:prstGeom>
        </p:spPr>
        <p:txBody>
          <a:bodyPr wrap="square">
            <a:spAutoFit/>
          </a:bodyPr>
          <a:lstStyle/>
          <a:p>
            <a:pPr algn="ctr"/>
            <a:r>
              <a:rPr lang="en-GB" sz="900" dirty="0">
                <a:latin typeface="Trebuchet MS" panose="020B0703020202090204" pitchFamily="34" charset="0"/>
              </a:rPr>
              <a:t>GOOGLE., 2020. </a:t>
            </a:r>
            <a:r>
              <a:rPr lang="en-GB" sz="900" i="1" dirty="0">
                <a:latin typeface="Trebuchet MS" panose="020B0703020202090204" pitchFamily="34" charset="0"/>
              </a:rPr>
              <a:t>Android notifications</a:t>
            </a:r>
            <a:r>
              <a:rPr lang="en-GB" sz="900" dirty="0">
                <a:latin typeface="Trebuchet MS" panose="020B0703020202090204" pitchFamily="34" charset="0"/>
              </a:rPr>
              <a:t> [viewed 11 October 2020]. Available from: </a:t>
            </a:r>
            <a:r>
              <a:rPr lang="en-GB" sz="900" dirty="0">
                <a:latin typeface="Trebuchet MS" panose="020B0703020202090204" pitchFamily="34" charset="0"/>
                <a:hlinkClick r:id="rId4"/>
              </a:rPr>
              <a:t>https://material.io/design/platform-guidance/android-notifications.html#usage</a:t>
            </a:r>
            <a:endParaRPr lang="en-GB" sz="900" dirty="0">
              <a:effectLst/>
              <a:latin typeface="Trebuchet MS" panose="020B0703020202090204" pitchFamily="34" charset="0"/>
            </a:endParaRPr>
          </a:p>
        </p:txBody>
      </p:sp>
      <p:sp>
        <p:nvSpPr>
          <p:cNvPr id="9" name="Rectangle 8">
            <a:extLst>
              <a:ext uri="{FF2B5EF4-FFF2-40B4-BE49-F238E27FC236}">
                <a16:creationId xmlns:a16="http://schemas.microsoft.com/office/drawing/2014/main" id="{F694B602-8798-6347-93AA-D1928E549B03}"/>
              </a:ext>
            </a:extLst>
          </p:cNvPr>
          <p:cNvSpPr/>
          <p:nvPr/>
        </p:nvSpPr>
        <p:spPr>
          <a:xfrm>
            <a:off x="513805" y="874725"/>
            <a:ext cx="2760618" cy="3139321"/>
          </a:xfrm>
          <a:prstGeom prst="rect">
            <a:avLst/>
          </a:prstGeom>
        </p:spPr>
        <p:txBody>
          <a:bodyPr wrap="square">
            <a:spAutoFit/>
          </a:bodyPr>
          <a:lstStyle/>
          <a:p>
            <a:r>
              <a:rPr lang="en-GB" sz="1800" dirty="0"/>
              <a:t>Because notifications are visible on the lock screen, user privacy is an important consideration. </a:t>
            </a:r>
            <a:br>
              <a:rPr lang="en-GB" sz="1800" dirty="0"/>
            </a:br>
            <a:br>
              <a:rPr lang="en-GB" sz="1800" dirty="0"/>
            </a:br>
            <a:r>
              <a:rPr lang="en-GB" sz="1800" dirty="0"/>
              <a:t>Public notifications are fully visible on secure lock screens, while secret notifications are hidden</a:t>
            </a:r>
          </a:p>
        </p:txBody>
      </p:sp>
    </p:spTree>
    <p:extLst>
      <p:ext uri="{BB962C8B-B14F-4D97-AF65-F5344CB8AC3E}">
        <p14:creationId xmlns:p14="http://schemas.microsoft.com/office/powerpoint/2010/main" val="3529783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4241F8-5256-2548-BA46-187D3DA20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693"/>
            <a:ext cx="9144000" cy="3076647"/>
          </a:xfrm>
          <a:prstGeom prst="rect">
            <a:avLst/>
          </a:prstGeom>
        </p:spPr>
      </p:pic>
      <p:sp>
        <p:nvSpPr>
          <p:cNvPr id="5" name="Rectangle 4">
            <a:extLst>
              <a:ext uri="{FF2B5EF4-FFF2-40B4-BE49-F238E27FC236}">
                <a16:creationId xmlns:a16="http://schemas.microsoft.com/office/drawing/2014/main" id="{5B0929A4-DB15-0544-B697-10C5A420B485}"/>
              </a:ext>
            </a:extLst>
          </p:cNvPr>
          <p:cNvSpPr/>
          <p:nvPr/>
        </p:nvSpPr>
        <p:spPr>
          <a:xfrm>
            <a:off x="513805" y="147693"/>
            <a:ext cx="2028119" cy="523220"/>
          </a:xfrm>
          <a:prstGeom prst="rect">
            <a:avLst/>
          </a:prstGeom>
        </p:spPr>
        <p:txBody>
          <a:bodyPr wrap="none">
            <a:spAutoFit/>
          </a:bodyPr>
          <a:lstStyle/>
          <a:p>
            <a:r>
              <a:rPr lang="en-GB" sz="2800" dirty="0"/>
              <a:t>Action area</a:t>
            </a:r>
          </a:p>
        </p:txBody>
      </p:sp>
      <p:sp>
        <p:nvSpPr>
          <p:cNvPr id="7" name="Rectangle 6">
            <a:extLst>
              <a:ext uri="{FF2B5EF4-FFF2-40B4-BE49-F238E27FC236}">
                <a16:creationId xmlns:a16="http://schemas.microsoft.com/office/drawing/2014/main" id="{8194DD65-0370-0743-828C-69CD9076DAF5}"/>
              </a:ext>
            </a:extLst>
          </p:cNvPr>
          <p:cNvSpPr/>
          <p:nvPr/>
        </p:nvSpPr>
        <p:spPr>
          <a:xfrm>
            <a:off x="19590" y="4897809"/>
            <a:ext cx="9080865" cy="230832"/>
          </a:xfrm>
          <a:prstGeom prst="rect">
            <a:avLst/>
          </a:prstGeom>
        </p:spPr>
        <p:txBody>
          <a:bodyPr wrap="square">
            <a:spAutoFit/>
          </a:bodyPr>
          <a:lstStyle/>
          <a:p>
            <a:pPr algn="ctr"/>
            <a:r>
              <a:rPr lang="en-GB" sz="900" dirty="0">
                <a:latin typeface="Trebuchet MS" panose="020B0703020202090204" pitchFamily="34" charset="0"/>
              </a:rPr>
              <a:t>GOOGLE., 2020. </a:t>
            </a:r>
            <a:r>
              <a:rPr lang="en-GB" sz="900" i="1" dirty="0">
                <a:latin typeface="Trebuchet MS" panose="020B0703020202090204" pitchFamily="34" charset="0"/>
              </a:rPr>
              <a:t>Android notifications</a:t>
            </a:r>
            <a:r>
              <a:rPr lang="en-GB" sz="900" dirty="0">
                <a:latin typeface="Trebuchet MS" panose="020B0703020202090204" pitchFamily="34" charset="0"/>
              </a:rPr>
              <a:t> [viewed 11 October 2020]. Available from: </a:t>
            </a:r>
            <a:r>
              <a:rPr lang="en-GB" sz="900" dirty="0">
                <a:latin typeface="Trebuchet MS" panose="020B0703020202090204" pitchFamily="34" charset="0"/>
                <a:hlinkClick r:id="rId3"/>
              </a:rPr>
              <a:t>https://material.io/design/platform-guidance/android-notifications.html#usage</a:t>
            </a:r>
            <a:endParaRPr lang="en-GB" sz="900" dirty="0">
              <a:effectLst/>
              <a:latin typeface="Trebuchet MS" panose="020B0703020202090204" pitchFamily="34" charset="0"/>
            </a:endParaRPr>
          </a:p>
        </p:txBody>
      </p:sp>
      <p:sp>
        <p:nvSpPr>
          <p:cNvPr id="9" name="Rectangle 8">
            <a:extLst>
              <a:ext uri="{FF2B5EF4-FFF2-40B4-BE49-F238E27FC236}">
                <a16:creationId xmlns:a16="http://schemas.microsoft.com/office/drawing/2014/main" id="{F694B602-8798-6347-93AA-D1928E549B03}"/>
              </a:ext>
            </a:extLst>
          </p:cNvPr>
          <p:cNvSpPr/>
          <p:nvPr/>
        </p:nvSpPr>
        <p:spPr>
          <a:xfrm>
            <a:off x="513805" y="2642565"/>
            <a:ext cx="7977052" cy="1477328"/>
          </a:xfrm>
          <a:prstGeom prst="rect">
            <a:avLst/>
          </a:prstGeom>
        </p:spPr>
        <p:txBody>
          <a:bodyPr wrap="square">
            <a:spAutoFit/>
          </a:bodyPr>
          <a:lstStyle/>
          <a:p>
            <a:r>
              <a:rPr lang="en-GB" sz="1800" dirty="0"/>
              <a:t>Because notifications are visible on the lock screen, user privacy is an important consideration. </a:t>
            </a:r>
            <a:br>
              <a:rPr lang="en-GB" sz="1800" dirty="0"/>
            </a:br>
            <a:br>
              <a:rPr lang="en-GB" sz="1800" dirty="0"/>
            </a:br>
            <a:r>
              <a:rPr lang="en-GB" sz="1800" dirty="0"/>
              <a:t>Public notifications are fully visible on secure lock screens, while secret notifications are hidden</a:t>
            </a:r>
          </a:p>
        </p:txBody>
      </p:sp>
    </p:spTree>
    <p:extLst>
      <p:ext uri="{BB962C8B-B14F-4D97-AF65-F5344CB8AC3E}">
        <p14:creationId xmlns:p14="http://schemas.microsoft.com/office/powerpoint/2010/main" val="2347812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6EC5C1-55D2-1544-A752-0E1C0556A7B7}"/>
              </a:ext>
            </a:extLst>
          </p:cNvPr>
          <p:cNvPicPr>
            <a:picLocks noChangeAspect="1"/>
          </p:cNvPicPr>
          <p:nvPr/>
        </p:nvPicPr>
        <p:blipFill>
          <a:blip r:embed="rId2"/>
          <a:stretch>
            <a:fillRect/>
          </a:stretch>
        </p:blipFill>
        <p:spPr>
          <a:xfrm>
            <a:off x="-11978" y="386369"/>
            <a:ext cx="9144000" cy="3076647"/>
          </a:xfrm>
          <a:prstGeom prst="rect">
            <a:avLst/>
          </a:prstGeom>
        </p:spPr>
      </p:pic>
      <p:sp>
        <p:nvSpPr>
          <p:cNvPr id="3" name="Rectangle 2">
            <a:extLst>
              <a:ext uri="{FF2B5EF4-FFF2-40B4-BE49-F238E27FC236}">
                <a16:creationId xmlns:a16="http://schemas.microsoft.com/office/drawing/2014/main" id="{694CBF10-86D4-A444-9075-C2E682FE368B}"/>
              </a:ext>
            </a:extLst>
          </p:cNvPr>
          <p:cNvSpPr/>
          <p:nvPr/>
        </p:nvSpPr>
        <p:spPr>
          <a:xfrm>
            <a:off x="19590" y="4897809"/>
            <a:ext cx="9080865" cy="230832"/>
          </a:xfrm>
          <a:prstGeom prst="rect">
            <a:avLst/>
          </a:prstGeom>
        </p:spPr>
        <p:txBody>
          <a:bodyPr wrap="square">
            <a:spAutoFit/>
          </a:bodyPr>
          <a:lstStyle/>
          <a:p>
            <a:pPr algn="ctr"/>
            <a:r>
              <a:rPr lang="en-GB" sz="900" dirty="0">
                <a:latin typeface="Trebuchet MS" panose="020B0703020202090204" pitchFamily="34" charset="0"/>
              </a:rPr>
              <a:t>GOOGLE., 2020. </a:t>
            </a:r>
            <a:r>
              <a:rPr lang="en-GB" sz="900" i="1" dirty="0">
                <a:latin typeface="Trebuchet MS" panose="020B0703020202090204" pitchFamily="34" charset="0"/>
              </a:rPr>
              <a:t>Android notifications</a:t>
            </a:r>
            <a:r>
              <a:rPr lang="en-GB" sz="900" dirty="0">
                <a:latin typeface="Trebuchet MS" panose="020B0703020202090204" pitchFamily="34" charset="0"/>
              </a:rPr>
              <a:t> [viewed 11 October 2020]. Available from: </a:t>
            </a:r>
            <a:r>
              <a:rPr lang="en-GB" sz="900" dirty="0">
                <a:latin typeface="Trebuchet MS" panose="020B0703020202090204" pitchFamily="34" charset="0"/>
                <a:hlinkClick r:id="rId3"/>
              </a:rPr>
              <a:t>https://material.io/design/platform-guidance/android-notifications.html#usage</a:t>
            </a:r>
            <a:endParaRPr lang="en-GB" sz="900" dirty="0">
              <a:effectLst/>
              <a:latin typeface="Trebuchet MS" panose="020B0703020202090204" pitchFamily="34" charset="0"/>
            </a:endParaRPr>
          </a:p>
        </p:txBody>
      </p:sp>
      <p:sp>
        <p:nvSpPr>
          <p:cNvPr id="4" name="Rectangle 3">
            <a:extLst>
              <a:ext uri="{FF2B5EF4-FFF2-40B4-BE49-F238E27FC236}">
                <a16:creationId xmlns:a16="http://schemas.microsoft.com/office/drawing/2014/main" id="{4A160670-DA7D-5649-BF69-B582466134E8}"/>
              </a:ext>
            </a:extLst>
          </p:cNvPr>
          <p:cNvSpPr/>
          <p:nvPr/>
        </p:nvSpPr>
        <p:spPr>
          <a:xfrm>
            <a:off x="513805" y="147693"/>
            <a:ext cx="1196161" cy="523220"/>
          </a:xfrm>
          <a:prstGeom prst="rect">
            <a:avLst/>
          </a:prstGeom>
        </p:spPr>
        <p:txBody>
          <a:bodyPr wrap="none">
            <a:spAutoFit/>
          </a:bodyPr>
          <a:lstStyle/>
          <a:p>
            <a:r>
              <a:rPr lang="en-GB" sz="2800" dirty="0"/>
              <a:t>Opt-In</a:t>
            </a:r>
          </a:p>
        </p:txBody>
      </p:sp>
      <p:sp>
        <p:nvSpPr>
          <p:cNvPr id="5" name="Rectangle 4">
            <a:extLst>
              <a:ext uri="{FF2B5EF4-FFF2-40B4-BE49-F238E27FC236}">
                <a16:creationId xmlns:a16="http://schemas.microsoft.com/office/drawing/2014/main" id="{15F4F0AB-6AF7-614F-8367-E31EF16D5DAE}"/>
              </a:ext>
            </a:extLst>
          </p:cNvPr>
          <p:cNvSpPr/>
          <p:nvPr/>
        </p:nvSpPr>
        <p:spPr>
          <a:xfrm>
            <a:off x="419096" y="3131334"/>
            <a:ext cx="8281852" cy="1408078"/>
          </a:xfrm>
          <a:prstGeom prst="rect">
            <a:avLst/>
          </a:prstGeom>
        </p:spPr>
        <p:txBody>
          <a:bodyPr wrap="square">
            <a:spAutoFit/>
          </a:bodyPr>
          <a:lstStyle/>
          <a:p>
            <a:r>
              <a:rPr lang="en-GB" sz="1800" dirty="0"/>
              <a:t>This notification from YouTube takes the opt-out approach. It offers both context (a YouTube channel the user has subscribed to) and value (a new video from that channel). The "Options" action navigates the user to where they can opt out of future notifications for this channel.</a:t>
            </a:r>
            <a:br>
              <a:rPr lang="en-GB" dirty="0"/>
            </a:br>
            <a:endParaRPr lang="en-US" dirty="0"/>
          </a:p>
        </p:txBody>
      </p:sp>
    </p:spTree>
    <p:extLst>
      <p:ext uri="{BB962C8B-B14F-4D97-AF65-F5344CB8AC3E}">
        <p14:creationId xmlns:p14="http://schemas.microsoft.com/office/powerpoint/2010/main" val="4225437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2" name="mio-staging_mio-design_1579302979877_assets_1BYUlH5r8qNfUotaZOuwPWffN_uDQYxD3_notifications-expand-1" descr="mio-staging_mio-design_1579302979877_assets_1BYUlH5r8qNfUotaZOuwPWffN_uDQYxD3_notifications-expand-1">
            <a:hlinkClick r:id="" action="ppaction://media"/>
            <a:extLst>
              <a:ext uri="{FF2B5EF4-FFF2-40B4-BE49-F238E27FC236}">
                <a16:creationId xmlns:a16="http://schemas.microsoft.com/office/drawing/2014/main" id="{58505884-12CE-1149-B579-91C37DE8AE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24" r="25672"/>
          <a:stretch/>
        </p:blipFill>
        <p:spPr>
          <a:xfrm>
            <a:off x="2830287" y="0"/>
            <a:ext cx="3483429" cy="5143500"/>
          </a:xfrm>
          <a:prstGeom prst="rect">
            <a:avLst/>
          </a:prstGeom>
        </p:spPr>
      </p:pic>
    </p:spTree>
    <p:extLst>
      <p:ext uri="{BB962C8B-B14F-4D97-AF65-F5344CB8AC3E}">
        <p14:creationId xmlns:p14="http://schemas.microsoft.com/office/powerpoint/2010/main" val="39523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mio-staging_mio-design_1579302979877_assets_1R6V5oqkr0dbbstx5tvR5R_IjEg6kwT4x_notifications-arrival-2" descr="mio-staging_mio-design_1579302979877_assets_1R6V5oqkr0dbbstx5tvR5R_IjEg6kwT4x_notifications-arrival-2">
            <a:hlinkClick r:id="" action="ppaction://media"/>
            <a:extLst>
              <a:ext uri="{FF2B5EF4-FFF2-40B4-BE49-F238E27FC236}">
                <a16:creationId xmlns:a16="http://schemas.microsoft.com/office/drawing/2014/main" id="{2F9EB0C6-FE66-5543-81BC-C56DF15734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3636" r="22592"/>
          <a:stretch/>
        </p:blipFill>
        <p:spPr>
          <a:xfrm>
            <a:off x="2695302" y="0"/>
            <a:ext cx="3753395" cy="5143500"/>
          </a:xfrm>
          <a:prstGeom prst="rect">
            <a:avLst/>
          </a:prstGeom>
        </p:spPr>
      </p:pic>
    </p:spTree>
    <p:extLst>
      <p:ext uri="{BB962C8B-B14F-4D97-AF65-F5344CB8AC3E}">
        <p14:creationId xmlns:p14="http://schemas.microsoft.com/office/powerpoint/2010/main" val="36797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2557E-7FF0-9C43-B26D-4C1306E8A5A8}"/>
              </a:ext>
            </a:extLst>
          </p:cNvPr>
          <p:cNvSpPr/>
          <p:nvPr/>
        </p:nvSpPr>
        <p:spPr>
          <a:xfrm>
            <a:off x="1922727" y="4665796"/>
            <a:ext cx="5298546" cy="338554"/>
          </a:xfrm>
          <a:prstGeom prst="rect">
            <a:avLst/>
          </a:prstGeom>
        </p:spPr>
        <p:txBody>
          <a:bodyPr wrap="square">
            <a:spAutoFit/>
          </a:bodyPr>
          <a:lstStyle/>
          <a:p>
            <a:pPr>
              <a:spcAft>
                <a:spcPts val="600"/>
              </a:spcAft>
            </a:pPr>
            <a:r>
              <a:rPr lang="en-GB" sz="800" dirty="0"/>
              <a:t>APPLE., 2020. </a:t>
            </a:r>
            <a:r>
              <a:rPr lang="en-GB" sz="800" i="1" dirty="0"/>
              <a:t>Alerts - Views - iOS - Human Interface Guidelines - Apple Developer</a:t>
            </a:r>
            <a:r>
              <a:rPr lang="en-GB" sz="800" dirty="0"/>
              <a:t> [viewed 11 October 2020].</a:t>
            </a:r>
            <a:br>
              <a:rPr lang="en-GB" sz="800" dirty="0"/>
            </a:br>
            <a:r>
              <a:rPr lang="en-GB" sz="800" dirty="0"/>
              <a:t> Available from: </a:t>
            </a:r>
            <a:r>
              <a:rPr lang="en-GB" sz="800" dirty="0">
                <a:hlinkClick r:id="rId2"/>
              </a:rPr>
              <a:t>https://developer.apple.com/design/human-interface-guidelines/ios/views/alerts/</a:t>
            </a:r>
            <a:endParaRPr lang="en-GB" sz="800" dirty="0">
              <a:effectLst/>
            </a:endParaRPr>
          </a:p>
        </p:txBody>
      </p:sp>
      <p:pic>
        <p:nvPicPr>
          <p:cNvPr id="4" name="Picture 3" descr="Graphical user interface, application&#10;&#10;Description automatically generated">
            <a:extLst>
              <a:ext uri="{FF2B5EF4-FFF2-40B4-BE49-F238E27FC236}">
                <a16:creationId xmlns:a16="http://schemas.microsoft.com/office/drawing/2014/main" id="{C829353F-7F76-684F-BC5E-16281790E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99" y="19250"/>
            <a:ext cx="6877802" cy="4669365"/>
          </a:xfrm>
          <a:prstGeom prst="rect">
            <a:avLst/>
          </a:prstGeom>
        </p:spPr>
      </p:pic>
    </p:spTree>
    <p:extLst>
      <p:ext uri="{BB962C8B-B14F-4D97-AF65-F5344CB8AC3E}">
        <p14:creationId xmlns:p14="http://schemas.microsoft.com/office/powerpoint/2010/main" val="2749136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7" name="Picture 6" descr="Screen of a cell phone&#10;&#10;Description automatically generated">
            <a:extLst>
              <a:ext uri="{FF2B5EF4-FFF2-40B4-BE49-F238E27FC236}">
                <a16:creationId xmlns:a16="http://schemas.microsoft.com/office/drawing/2014/main" id="{E38E4534-1A38-304A-BF72-E65501938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161" y="308427"/>
            <a:ext cx="2569653" cy="4178299"/>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D335545A-35F9-4440-A364-56463C62E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661" y="308427"/>
            <a:ext cx="2621882" cy="4178299"/>
          </a:xfrm>
          <a:prstGeom prst="rect">
            <a:avLst/>
          </a:prstGeom>
        </p:spPr>
      </p:pic>
      <p:sp>
        <p:nvSpPr>
          <p:cNvPr id="5" name="Rectangle 4">
            <a:extLst>
              <a:ext uri="{FF2B5EF4-FFF2-40B4-BE49-F238E27FC236}">
                <a16:creationId xmlns:a16="http://schemas.microsoft.com/office/drawing/2014/main" id="{9E6C89B3-AD91-9E42-8679-716126B7FD10}"/>
              </a:ext>
            </a:extLst>
          </p:cNvPr>
          <p:cNvSpPr/>
          <p:nvPr/>
        </p:nvSpPr>
        <p:spPr>
          <a:xfrm>
            <a:off x="1922727" y="4665796"/>
            <a:ext cx="5298546" cy="338554"/>
          </a:xfrm>
          <a:prstGeom prst="rect">
            <a:avLst/>
          </a:prstGeom>
        </p:spPr>
        <p:txBody>
          <a:bodyPr wrap="square">
            <a:spAutoFit/>
          </a:bodyPr>
          <a:lstStyle/>
          <a:p>
            <a:pPr>
              <a:spcAft>
                <a:spcPts val="600"/>
              </a:spcAft>
            </a:pPr>
            <a:r>
              <a:rPr lang="en-GB" sz="800" dirty="0"/>
              <a:t>APPLE., 2020. </a:t>
            </a:r>
            <a:r>
              <a:rPr lang="en-GB" sz="800" i="1" dirty="0"/>
              <a:t>Alerts - Views - iOS - Human Interface Guidelines - Apple Developer</a:t>
            </a:r>
            <a:r>
              <a:rPr lang="en-GB" sz="800" dirty="0"/>
              <a:t> [viewed 11 October 2020].</a:t>
            </a:r>
            <a:br>
              <a:rPr lang="en-GB" sz="800" dirty="0"/>
            </a:br>
            <a:r>
              <a:rPr lang="en-GB" sz="800" dirty="0"/>
              <a:t> Available from: </a:t>
            </a:r>
            <a:r>
              <a:rPr lang="en-GB" sz="800" dirty="0">
                <a:hlinkClick r:id="rId5"/>
              </a:rPr>
              <a:t>https://developer.apple.com/design/human-interface-guidelines/ios/views/alerts/</a:t>
            </a:r>
            <a:endParaRPr lang="en-GB" sz="800" dirty="0">
              <a:effectLst/>
            </a:endParaRPr>
          </a:p>
        </p:txBody>
      </p:sp>
      <p:sp>
        <p:nvSpPr>
          <p:cNvPr id="8" name="Rectangle 7">
            <a:extLst>
              <a:ext uri="{FF2B5EF4-FFF2-40B4-BE49-F238E27FC236}">
                <a16:creationId xmlns:a16="http://schemas.microsoft.com/office/drawing/2014/main" id="{76071A60-A8A0-274F-9D81-0B825475A952}"/>
              </a:ext>
            </a:extLst>
          </p:cNvPr>
          <p:cNvSpPr/>
          <p:nvPr/>
        </p:nvSpPr>
        <p:spPr>
          <a:xfrm>
            <a:off x="513805" y="147693"/>
            <a:ext cx="2126929" cy="523220"/>
          </a:xfrm>
          <a:prstGeom prst="rect">
            <a:avLst/>
          </a:prstGeom>
        </p:spPr>
        <p:txBody>
          <a:bodyPr wrap="none">
            <a:spAutoFit/>
          </a:bodyPr>
          <a:lstStyle/>
          <a:p>
            <a:r>
              <a:rPr lang="en-GB" sz="2800" dirty="0"/>
              <a:t>Alerts Apple</a:t>
            </a:r>
          </a:p>
        </p:txBody>
      </p:sp>
      <p:sp>
        <p:nvSpPr>
          <p:cNvPr id="9" name="Rectangle 8">
            <a:extLst>
              <a:ext uri="{FF2B5EF4-FFF2-40B4-BE49-F238E27FC236}">
                <a16:creationId xmlns:a16="http://schemas.microsoft.com/office/drawing/2014/main" id="{203C62C3-EBA8-4D4C-9B2E-6F1F492C6AF5}"/>
              </a:ext>
            </a:extLst>
          </p:cNvPr>
          <p:cNvSpPr/>
          <p:nvPr/>
        </p:nvSpPr>
        <p:spPr>
          <a:xfrm>
            <a:off x="513805" y="849983"/>
            <a:ext cx="3066793" cy="2585323"/>
          </a:xfrm>
          <a:prstGeom prst="rect">
            <a:avLst/>
          </a:prstGeom>
        </p:spPr>
        <p:txBody>
          <a:bodyPr wrap="square">
            <a:spAutoFit/>
          </a:bodyPr>
          <a:lstStyle/>
          <a:p>
            <a:r>
              <a:rPr lang="en-GB" sz="1800" dirty="0"/>
              <a:t>Alerts convey important information related to the state of your app or the device, and often request feedback. An alert consists of a title, an optional message, one or more buttons, and optional text fields for gathering input. </a:t>
            </a:r>
            <a:endParaRPr lang="en-US" sz="1800" dirty="0"/>
          </a:p>
        </p:txBody>
      </p:sp>
    </p:spTree>
    <p:extLst>
      <p:ext uri="{BB962C8B-B14F-4D97-AF65-F5344CB8AC3E}">
        <p14:creationId xmlns:p14="http://schemas.microsoft.com/office/powerpoint/2010/main" val="56162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Graphical user interface, application, website&#10;&#10;Description automatically generated">
            <a:extLst>
              <a:ext uri="{FF2B5EF4-FFF2-40B4-BE49-F238E27FC236}">
                <a16:creationId xmlns:a16="http://schemas.microsoft.com/office/drawing/2014/main" id="{C743999F-1768-6F48-B0CF-91C9206B0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781" y="0"/>
            <a:ext cx="7082438" cy="4808293"/>
          </a:xfrm>
          <a:prstGeom prst="rect">
            <a:avLst/>
          </a:prstGeom>
        </p:spPr>
      </p:pic>
      <p:sp>
        <p:nvSpPr>
          <p:cNvPr id="4" name="Rectangle 3">
            <a:extLst>
              <a:ext uri="{FF2B5EF4-FFF2-40B4-BE49-F238E27FC236}">
                <a16:creationId xmlns:a16="http://schemas.microsoft.com/office/drawing/2014/main" id="{CCBADF4A-0165-F042-AE9E-C32F18433868}"/>
              </a:ext>
            </a:extLst>
          </p:cNvPr>
          <p:cNvSpPr/>
          <p:nvPr/>
        </p:nvSpPr>
        <p:spPr>
          <a:xfrm>
            <a:off x="169102" y="4658062"/>
            <a:ext cx="8849638" cy="400110"/>
          </a:xfrm>
          <a:prstGeom prst="rect">
            <a:avLst/>
          </a:prstGeom>
        </p:spPr>
        <p:txBody>
          <a:bodyPr wrap="square">
            <a:spAutoFit/>
          </a:bodyPr>
          <a:lstStyle/>
          <a:p>
            <a:r>
              <a:rPr lang="en-GB" sz="1000" dirty="0"/>
              <a:t>PBS., 2018. </a:t>
            </a:r>
            <a:r>
              <a:rPr lang="en-GB" sz="1000" i="1" dirty="0"/>
              <a:t>After Hawaii false alarm, what is the federal government’s responsibility in nuclear attack alerts?</a:t>
            </a:r>
            <a:r>
              <a:rPr lang="en-GB" sz="1000" dirty="0"/>
              <a:t> [viewed 11 October 2020]. Available from: </a:t>
            </a:r>
            <a:r>
              <a:rPr lang="en-GB" sz="1000" dirty="0">
                <a:hlinkClick r:id="rId3"/>
              </a:rPr>
              <a:t>https://www.pbs.org/newshour/nation/after-hawaii-false-alarm-what-is-the-federal-governments-responsibility-in-nuclear-attack-alerts</a:t>
            </a:r>
            <a:endParaRPr lang="en-GB" sz="1000" dirty="0">
              <a:effectLst/>
            </a:endParaRPr>
          </a:p>
        </p:txBody>
      </p:sp>
      <p:sp>
        <p:nvSpPr>
          <p:cNvPr id="5" name="Rectangle 4">
            <a:extLst>
              <a:ext uri="{FF2B5EF4-FFF2-40B4-BE49-F238E27FC236}">
                <a16:creationId xmlns:a16="http://schemas.microsoft.com/office/drawing/2014/main" id="{67B05CDE-F3A3-984F-9286-D86196883F8E}"/>
              </a:ext>
            </a:extLst>
          </p:cNvPr>
          <p:cNvSpPr/>
          <p:nvPr/>
        </p:nvSpPr>
        <p:spPr>
          <a:xfrm>
            <a:off x="5892511" y="280542"/>
            <a:ext cx="1914814"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65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DB581D-FBFA-5B4D-AF09-64A6E9232679}"/>
              </a:ext>
            </a:extLst>
          </p:cNvPr>
          <p:cNvSpPr/>
          <p:nvPr/>
        </p:nvSpPr>
        <p:spPr>
          <a:xfrm>
            <a:off x="1722549" y="4671239"/>
            <a:ext cx="5698901" cy="400110"/>
          </a:xfrm>
          <a:prstGeom prst="rect">
            <a:avLst/>
          </a:prstGeom>
        </p:spPr>
        <p:txBody>
          <a:bodyPr wrap="square">
            <a:spAutoFit/>
          </a:bodyPr>
          <a:lstStyle/>
          <a:p>
            <a:r>
              <a:rPr lang="en-GB" sz="1000" b="1" dirty="0"/>
              <a:t>ONESIGNAL., 2020. </a:t>
            </a:r>
            <a:r>
              <a:rPr lang="en-GB" sz="1000" i="1" dirty="0"/>
              <a:t>Design and Anatomy of a Push Notification 2020</a:t>
            </a:r>
            <a:r>
              <a:rPr lang="en-GB" sz="1000" dirty="0"/>
              <a:t> [viewed 11 October 2020].</a:t>
            </a:r>
            <a:br>
              <a:rPr lang="en-GB" sz="1000" dirty="0"/>
            </a:br>
            <a:r>
              <a:rPr lang="en-GB" sz="1000" dirty="0"/>
              <a:t>Available from: </a:t>
            </a:r>
            <a:r>
              <a:rPr lang="en-GB" sz="1000" dirty="0">
                <a:hlinkClick r:id="rId2"/>
              </a:rPr>
              <a:t>https://onesignal.com/blog/push-notification-design-anatomy/</a:t>
            </a:r>
            <a:endParaRPr lang="en-GB" sz="1000" dirty="0">
              <a:effectLst/>
            </a:endParaRPr>
          </a:p>
        </p:txBody>
      </p:sp>
      <p:pic>
        <p:nvPicPr>
          <p:cNvPr id="4" name="Picture 3" descr="Graphical user interface, website&#10;&#10;Description automatically generated">
            <a:extLst>
              <a:ext uri="{FF2B5EF4-FFF2-40B4-BE49-F238E27FC236}">
                <a16:creationId xmlns:a16="http://schemas.microsoft.com/office/drawing/2014/main" id="{EA27BBB8-6FE2-2C43-B712-9F7FD77F1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381" y="0"/>
            <a:ext cx="7175237" cy="4871294"/>
          </a:xfrm>
          <a:prstGeom prst="rect">
            <a:avLst/>
          </a:prstGeom>
        </p:spPr>
      </p:pic>
      <p:sp>
        <p:nvSpPr>
          <p:cNvPr id="5" name="Rectangle 4">
            <a:extLst>
              <a:ext uri="{FF2B5EF4-FFF2-40B4-BE49-F238E27FC236}">
                <a16:creationId xmlns:a16="http://schemas.microsoft.com/office/drawing/2014/main" id="{19E656C7-9060-2C42-9248-C01A158C2D83}"/>
              </a:ext>
            </a:extLst>
          </p:cNvPr>
          <p:cNvSpPr/>
          <p:nvPr/>
        </p:nvSpPr>
        <p:spPr>
          <a:xfrm>
            <a:off x="5922398" y="288081"/>
            <a:ext cx="1925908"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7538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9947FE-4DF0-7540-BA61-8FD0B4217BC8}"/>
              </a:ext>
            </a:extLst>
          </p:cNvPr>
          <p:cNvSpPr/>
          <p:nvPr/>
        </p:nvSpPr>
        <p:spPr>
          <a:xfrm>
            <a:off x="2081961" y="4631678"/>
            <a:ext cx="5225682" cy="415498"/>
          </a:xfrm>
          <a:prstGeom prst="rect">
            <a:avLst/>
          </a:prstGeom>
        </p:spPr>
        <p:txBody>
          <a:bodyPr wrap="square">
            <a:spAutoFit/>
          </a:bodyPr>
          <a:lstStyle/>
          <a:p>
            <a:r>
              <a:rPr lang="en-GB" sz="1050" i="1" dirty="0"/>
              <a:t>Material-UI</a:t>
            </a:r>
            <a:r>
              <a:rPr lang="en-GB" sz="1050" dirty="0"/>
              <a:t>., 2020. </a:t>
            </a:r>
            <a:r>
              <a:rPr lang="en-GB" sz="1050" i="1" dirty="0"/>
              <a:t>React Alert component - Material-UI</a:t>
            </a:r>
            <a:r>
              <a:rPr lang="en-GB" sz="1050" dirty="0"/>
              <a:t> [viewed 11 October 2020]. Available from: </a:t>
            </a:r>
            <a:r>
              <a:rPr lang="en-GB" sz="1050" dirty="0">
                <a:hlinkClick r:id="rId2"/>
              </a:rPr>
              <a:t>https://material-ui.com/components/alert/</a:t>
            </a:r>
            <a:endParaRPr lang="en-GB" sz="1050" dirty="0">
              <a:effectLst/>
            </a:endParaRPr>
          </a:p>
        </p:txBody>
      </p:sp>
      <p:pic>
        <p:nvPicPr>
          <p:cNvPr id="6" name="Picture 5" descr="A screenshot of a cell phone&#10;&#10;Description automatically generated">
            <a:extLst>
              <a:ext uri="{FF2B5EF4-FFF2-40B4-BE49-F238E27FC236}">
                <a16:creationId xmlns:a16="http://schemas.microsoft.com/office/drawing/2014/main" id="{0F2C3CA3-6370-E94D-AB22-4477D0FE5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219" y="0"/>
            <a:ext cx="6765561" cy="4593164"/>
          </a:xfrm>
          <a:prstGeom prst="rect">
            <a:avLst/>
          </a:prstGeom>
        </p:spPr>
      </p:pic>
    </p:spTree>
    <p:extLst>
      <p:ext uri="{BB962C8B-B14F-4D97-AF65-F5344CB8AC3E}">
        <p14:creationId xmlns:p14="http://schemas.microsoft.com/office/powerpoint/2010/main" val="748376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AB543DE0-0C53-D742-A495-188AAC5AD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71" y="0"/>
            <a:ext cx="6924258" cy="4700904"/>
          </a:xfrm>
          <a:prstGeom prst="rect">
            <a:avLst/>
          </a:prstGeom>
        </p:spPr>
      </p:pic>
      <p:sp>
        <p:nvSpPr>
          <p:cNvPr id="6" name="Rectangle 5">
            <a:extLst>
              <a:ext uri="{FF2B5EF4-FFF2-40B4-BE49-F238E27FC236}">
                <a16:creationId xmlns:a16="http://schemas.microsoft.com/office/drawing/2014/main" id="{19275603-0C4B-5A4B-9610-2FABBD6DCFF6}"/>
              </a:ext>
            </a:extLst>
          </p:cNvPr>
          <p:cNvSpPr/>
          <p:nvPr/>
        </p:nvSpPr>
        <p:spPr>
          <a:xfrm>
            <a:off x="1892529" y="4581232"/>
            <a:ext cx="5358942" cy="400110"/>
          </a:xfrm>
          <a:prstGeom prst="rect">
            <a:avLst/>
          </a:prstGeom>
        </p:spPr>
        <p:txBody>
          <a:bodyPr wrap="square">
            <a:spAutoFit/>
          </a:bodyPr>
          <a:lstStyle/>
          <a:p>
            <a:r>
              <a:rPr lang="en-GB" sz="1000" dirty="0"/>
              <a:t>MATERIAL-UI., 2020. </a:t>
            </a:r>
            <a:r>
              <a:rPr lang="en-GB" sz="1000" i="1" dirty="0"/>
              <a:t>React </a:t>
            </a:r>
            <a:r>
              <a:rPr lang="en-GB" sz="1000" i="1" dirty="0" err="1"/>
              <a:t>Snackbar</a:t>
            </a:r>
            <a:r>
              <a:rPr lang="en-GB" sz="1000" i="1" dirty="0"/>
              <a:t> component - Material-UI</a:t>
            </a:r>
            <a:r>
              <a:rPr lang="en-GB" sz="1000" dirty="0"/>
              <a:t> [viewed 11 October 2020]. </a:t>
            </a:r>
            <a:br>
              <a:rPr lang="en-GB" sz="1000" dirty="0"/>
            </a:br>
            <a:r>
              <a:rPr lang="en-GB" sz="1000" dirty="0"/>
              <a:t>Available from: </a:t>
            </a:r>
            <a:r>
              <a:rPr lang="en-GB" sz="1000" dirty="0">
                <a:hlinkClick r:id="rId3"/>
              </a:rPr>
              <a:t>https://material-ui.com/components/snackbars/#customized-snackbars</a:t>
            </a:r>
            <a:endParaRPr lang="en-GB" sz="1000" dirty="0">
              <a:effectLst/>
            </a:endParaRPr>
          </a:p>
        </p:txBody>
      </p:sp>
    </p:spTree>
    <p:extLst>
      <p:ext uri="{BB962C8B-B14F-4D97-AF65-F5344CB8AC3E}">
        <p14:creationId xmlns:p14="http://schemas.microsoft.com/office/powerpoint/2010/main" val="1925322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385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C7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2670C5-B52A-3042-A117-8B2D311FB64E}"/>
              </a:ext>
            </a:extLst>
          </p:cNvPr>
          <p:cNvSpPr/>
          <p:nvPr/>
        </p:nvSpPr>
        <p:spPr>
          <a:xfrm>
            <a:off x="0" y="4534979"/>
            <a:ext cx="9144000" cy="608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4E5A756-9B09-704E-921E-A3C7646F4952}"/>
              </a:ext>
            </a:extLst>
          </p:cNvPr>
          <p:cNvSpPr/>
          <p:nvPr/>
        </p:nvSpPr>
        <p:spPr>
          <a:xfrm>
            <a:off x="871086" y="4716128"/>
            <a:ext cx="7401828" cy="246221"/>
          </a:xfrm>
          <a:prstGeom prst="rect">
            <a:avLst/>
          </a:prstGeom>
        </p:spPr>
        <p:txBody>
          <a:bodyPr wrap="square">
            <a:spAutoFit/>
          </a:bodyPr>
          <a:lstStyle/>
          <a:p>
            <a:r>
              <a:rPr lang="en-GB" sz="1000" dirty="0"/>
              <a:t>NHS., 2020. </a:t>
            </a:r>
            <a:r>
              <a:rPr lang="en-GB" sz="1000" i="1" dirty="0"/>
              <a:t>NHS COVID-19 - NHS</a:t>
            </a:r>
            <a:r>
              <a:rPr lang="en-GB" sz="1000" dirty="0"/>
              <a:t> [viewed 11 October 2020]. Available from: </a:t>
            </a:r>
            <a:r>
              <a:rPr lang="en-GB" sz="1000" dirty="0">
                <a:hlinkClick r:id="rId3"/>
              </a:rPr>
              <a:t>https://www.nhs.uk/apps-library/nhs-covid-19/</a:t>
            </a:r>
            <a:endParaRPr lang="en-GB" sz="1000" dirty="0">
              <a:effectLst/>
            </a:endParaRPr>
          </a:p>
        </p:txBody>
      </p:sp>
      <p:pic>
        <p:nvPicPr>
          <p:cNvPr id="4" name="Picture 3" descr="Graphical user interface, application&#10;&#10;Description automatically generated">
            <a:extLst>
              <a:ext uri="{FF2B5EF4-FFF2-40B4-BE49-F238E27FC236}">
                <a16:creationId xmlns:a16="http://schemas.microsoft.com/office/drawing/2014/main" id="{A8E48B48-F288-A040-9126-9B2CEB45CFB5}"/>
              </a:ext>
            </a:extLst>
          </p:cNvPr>
          <p:cNvPicPr>
            <a:picLocks noChangeAspect="1"/>
          </p:cNvPicPr>
          <p:nvPr/>
        </p:nvPicPr>
        <p:blipFill rotWithShape="1">
          <a:blip r:embed="rId4">
            <a:extLst>
              <a:ext uri="{28A0092B-C50C-407E-A947-70E740481C1C}">
                <a14:useLocalDpi xmlns:a14="http://schemas.microsoft.com/office/drawing/2010/main" val="0"/>
              </a:ext>
            </a:extLst>
          </a:blip>
          <a:srcRect t="13848"/>
          <a:stretch/>
        </p:blipFill>
        <p:spPr>
          <a:xfrm>
            <a:off x="3093937" y="103748"/>
            <a:ext cx="2956126" cy="4431231"/>
          </a:xfrm>
          <a:prstGeom prst="rect">
            <a:avLst/>
          </a:prstGeom>
          <a:solidFill>
            <a:srgbClr val="AC72F2"/>
          </a:solidFill>
        </p:spPr>
      </p:pic>
    </p:spTree>
    <p:extLst>
      <p:ext uri="{BB962C8B-B14F-4D97-AF65-F5344CB8AC3E}">
        <p14:creationId xmlns:p14="http://schemas.microsoft.com/office/powerpoint/2010/main" val="387799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070A4030-758B-A941-BB94-101490209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59" y="0"/>
            <a:ext cx="7007282" cy="4757269"/>
          </a:xfrm>
          <a:prstGeom prst="rect">
            <a:avLst/>
          </a:prstGeom>
        </p:spPr>
      </p:pic>
      <p:sp>
        <p:nvSpPr>
          <p:cNvPr id="4" name="Rectangle 3">
            <a:extLst>
              <a:ext uri="{FF2B5EF4-FFF2-40B4-BE49-F238E27FC236}">
                <a16:creationId xmlns:a16="http://schemas.microsoft.com/office/drawing/2014/main" id="{DEAEFDCE-5863-B449-820B-F0D0680DD7FE}"/>
              </a:ext>
            </a:extLst>
          </p:cNvPr>
          <p:cNvSpPr/>
          <p:nvPr/>
        </p:nvSpPr>
        <p:spPr>
          <a:xfrm>
            <a:off x="732773" y="4662509"/>
            <a:ext cx="7868961" cy="584775"/>
          </a:xfrm>
          <a:prstGeom prst="rect">
            <a:avLst/>
          </a:prstGeom>
        </p:spPr>
        <p:txBody>
          <a:bodyPr wrap="square">
            <a:spAutoFit/>
          </a:bodyPr>
          <a:lstStyle/>
          <a:p>
            <a:r>
              <a:rPr lang="en-GB" sz="900" dirty="0">
                <a:latin typeface="Trebuchet MS" panose="020B0703020202090204" pitchFamily="34" charset="0"/>
                <a:ea typeface="Times New Roman" panose="02020603050405020304" pitchFamily="18" charset="0"/>
                <a:cs typeface="Times New Roman" panose="02020603050405020304" pitchFamily="18" charset="0"/>
              </a:rPr>
              <a:t>METRO., 2020. NHS </a:t>
            </a:r>
            <a:r>
              <a:rPr lang="en-GB" sz="900" dirty="0" err="1">
                <a:latin typeface="Trebuchet MS" panose="020B0703020202090204" pitchFamily="34" charset="0"/>
                <a:ea typeface="Times New Roman" panose="02020603050405020304" pitchFamily="18" charset="0"/>
                <a:cs typeface="Times New Roman" panose="02020603050405020304" pitchFamily="18" charset="0"/>
              </a:rPr>
              <a:t>Covid</a:t>
            </a:r>
            <a:r>
              <a:rPr lang="en-GB" sz="900" dirty="0">
                <a:latin typeface="Trebuchet MS" panose="020B0703020202090204" pitchFamily="34" charset="0"/>
                <a:ea typeface="Times New Roman" panose="02020603050405020304" pitchFamily="18" charset="0"/>
                <a:cs typeface="Times New Roman" panose="02020603050405020304" pitchFamily="18" charset="0"/>
              </a:rPr>
              <a:t> app ‘has only sent one alert about a virus outbreak in a venue’. In: </a:t>
            </a:r>
            <a:r>
              <a:rPr lang="en-GB" sz="900" i="1" dirty="0">
                <a:latin typeface="Trebuchet MS" panose="020B0703020202090204" pitchFamily="34" charset="0"/>
                <a:ea typeface="Times New Roman" panose="02020603050405020304" pitchFamily="18" charset="0"/>
                <a:cs typeface="Times New Roman" panose="02020603050405020304" pitchFamily="18" charset="0"/>
              </a:rPr>
              <a:t>Metro</a:t>
            </a:r>
            <a:r>
              <a:rPr lang="en-GB" sz="900" dirty="0">
                <a:latin typeface="Trebuchet MS" panose="020B0703020202090204" pitchFamily="34" charset="0"/>
                <a:ea typeface="Times New Roman" panose="02020603050405020304" pitchFamily="18" charset="0"/>
                <a:cs typeface="Times New Roman" panose="02020603050405020304" pitchFamily="18" charset="0"/>
              </a:rPr>
              <a:t>. 9 October 2020 [viewed 11 October 2020]. Available from: </a:t>
            </a:r>
            <a:r>
              <a:rPr lang="en-GB" sz="900" dirty="0">
                <a:solidFill>
                  <a:srgbClr val="0066CB"/>
                </a:solidFill>
                <a:latin typeface="Trebuchet MS" panose="020B0703020202090204" pitchFamily="34" charset="0"/>
                <a:ea typeface="Times New Roman" panose="02020603050405020304" pitchFamily="18" charset="0"/>
                <a:cs typeface="Times New Roman" panose="02020603050405020304" pitchFamily="18" charset="0"/>
                <a:hlinkClick r:id="rId3"/>
              </a:rPr>
              <a:t>https://metro.co.uk/2020/10/09/nhs-covid-app-has-only-sent-one-alert-about-a-virus-outbreak-in-a-venue-13396206/</a:t>
            </a:r>
            <a:endParaRPr lang="en-GB" sz="900" dirty="0">
              <a:latin typeface="Trebuchet MS" panose="020B0703020202090204" pitchFamily="34" charset="0"/>
              <a:ea typeface="Calibri" panose="020F0502020204030204" pitchFamily="34" charset="0"/>
              <a:cs typeface="Times New Roman" panose="02020603050405020304" pitchFamily="18" charset="0"/>
            </a:endParaRPr>
          </a:p>
          <a:p>
            <a:r>
              <a:rPr lang="en-GB" sz="1400" dirty="0">
                <a:latin typeface="Trebuchet MS" panose="020B0703020202090204" pitchFamily="34" charset="0"/>
                <a:ea typeface="Times New Roman" panose="02020603050405020304" pitchFamily="18" charset="0"/>
                <a:cs typeface="Times New Roman" panose="02020603050405020304" pitchFamily="18" charset="0"/>
              </a:rPr>
              <a:t> </a:t>
            </a:r>
            <a:endParaRPr lang="en-GB" sz="2000" dirty="0">
              <a:effectLst/>
              <a:latin typeface="Trebuchet MS" panose="020B070302020209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4F7A38F9-C1DA-2B47-AF0A-49E2AC182248}"/>
              </a:ext>
            </a:extLst>
          </p:cNvPr>
          <p:cNvSpPr/>
          <p:nvPr/>
        </p:nvSpPr>
        <p:spPr>
          <a:xfrm>
            <a:off x="5768686" y="276901"/>
            <a:ext cx="1982396"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5816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71E65CB-2ABF-AE41-A16A-2E27CC9B2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833" y="0"/>
            <a:ext cx="7032334" cy="4774277"/>
          </a:xfrm>
          <a:prstGeom prst="rect">
            <a:avLst/>
          </a:prstGeom>
        </p:spPr>
      </p:pic>
      <p:sp>
        <p:nvSpPr>
          <p:cNvPr id="5" name="Rectangle 4">
            <a:extLst>
              <a:ext uri="{FF2B5EF4-FFF2-40B4-BE49-F238E27FC236}">
                <a16:creationId xmlns:a16="http://schemas.microsoft.com/office/drawing/2014/main" id="{DE01A88C-056A-D641-B559-9952426FFEE3}"/>
              </a:ext>
            </a:extLst>
          </p:cNvPr>
          <p:cNvSpPr/>
          <p:nvPr/>
        </p:nvSpPr>
        <p:spPr>
          <a:xfrm>
            <a:off x="1176414" y="4774277"/>
            <a:ext cx="6933158" cy="446276"/>
          </a:xfrm>
          <a:prstGeom prst="rect">
            <a:avLst/>
          </a:prstGeom>
        </p:spPr>
        <p:txBody>
          <a:bodyPr wrap="square">
            <a:spAutoFit/>
          </a:bodyPr>
          <a:lstStyle/>
          <a:p>
            <a:r>
              <a:rPr lang="en-GB" sz="900" dirty="0">
                <a:latin typeface="Trebuchet MS" panose="020B0703020202090204" pitchFamily="34" charset="0"/>
                <a:ea typeface="Times New Roman" panose="02020603050405020304" pitchFamily="18" charset="0"/>
                <a:cs typeface="Times New Roman" panose="02020603050405020304" pitchFamily="18" charset="0"/>
              </a:rPr>
              <a:t>BBC., 2020. Disappearing Covid-19 app alerts cause alarm. </a:t>
            </a:r>
            <a:r>
              <a:rPr lang="en-GB" sz="900" i="1" dirty="0">
                <a:latin typeface="Trebuchet MS" panose="020B0703020202090204" pitchFamily="34" charset="0"/>
                <a:ea typeface="Times New Roman" panose="02020603050405020304" pitchFamily="18" charset="0"/>
                <a:cs typeface="Times New Roman" panose="02020603050405020304" pitchFamily="18" charset="0"/>
              </a:rPr>
              <a:t>BBC News</a:t>
            </a:r>
            <a:r>
              <a:rPr lang="en-GB" sz="900" dirty="0">
                <a:latin typeface="Trebuchet MS" panose="020B0703020202090204" pitchFamily="34" charset="0"/>
                <a:ea typeface="Times New Roman" panose="02020603050405020304" pitchFamily="18" charset="0"/>
                <a:cs typeface="Times New Roman" panose="02020603050405020304" pitchFamily="18" charset="0"/>
              </a:rPr>
              <a:t>, 2 Oct </a:t>
            </a:r>
            <a:r>
              <a:rPr lang="en-GB" sz="900" dirty="0">
                <a:solidFill>
                  <a:srgbClr val="0066CB"/>
                </a:solidFill>
                <a:latin typeface="Trebuchet MS" panose="020B0703020202090204" pitchFamily="34" charset="0"/>
                <a:ea typeface="Times New Roman" panose="02020603050405020304" pitchFamily="18" charset="0"/>
                <a:cs typeface="Times New Roman" panose="02020603050405020304" pitchFamily="18" charset="0"/>
                <a:hlinkClick r:id="rId3"/>
              </a:rPr>
              <a:t>https://www.bbc.co.uk/news/technology-54389083</a:t>
            </a:r>
            <a:endParaRPr lang="en-GB" sz="900" dirty="0">
              <a:latin typeface="Trebuchet MS" panose="020B0703020202090204" pitchFamily="34" charset="0"/>
              <a:ea typeface="Calibri" panose="020F0502020204030204" pitchFamily="34" charset="0"/>
              <a:cs typeface="Times New Roman" panose="02020603050405020304" pitchFamily="18" charset="0"/>
            </a:endParaRPr>
          </a:p>
          <a:p>
            <a:r>
              <a:rPr lang="en-GB" sz="1400" dirty="0">
                <a:latin typeface="Trebuchet MS" panose="020B070302020209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88D8B9BF-61A1-C141-87A4-173F6A7F73E0}"/>
              </a:ext>
            </a:extLst>
          </p:cNvPr>
          <p:cNvSpPr/>
          <p:nvPr/>
        </p:nvSpPr>
        <p:spPr>
          <a:xfrm>
            <a:off x="0" y="0"/>
            <a:ext cx="9144000" cy="51435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763830-2FF6-C54E-9E45-B989242B969B}"/>
              </a:ext>
            </a:extLst>
          </p:cNvPr>
          <p:cNvSpPr/>
          <p:nvPr/>
        </p:nvSpPr>
        <p:spPr>
          <a:xfrm>
            <a:off x="687365" y="1479198"/>
            <a:ext cx="7769270" cy="1815882"/>
          </a:xfrm>
          <a:prstGeom prst="rect">
            <a:avLst/>
          </a:prstGeom>
        </p:spPr>
        <p:txBody>
          <a:bodyPr wrap="square">
            <a:spAutoFit/>
          </a:bodyPr>
          <a:lstStyle/>
          <a:p>
            <a:r>
              <a:rPr lang="en-GB" sz="2800" b="1" i="1" dirty="0">
                <a:latin typeface="Trebuchet MS" panose="020B0703020202090204" pitchFamily="34" charset="0"/>
                <a:ea typeface="Times New Roman" panose="02020603050405020304" pitchFamily="18" charset="0"/>
                <a:cs typeface="Times New Roman" panose="02020603050405020304" pitchFamily="18" charset="0"/>
              </a:rPr>
              <a:t>"All week there has been concern from users of the NHS Covid-19 app about disturbing alerts that quickly vanish."</a:t>
            </a:r>
            <a:endParaRPr lang="en-GB" sz="2800" dirty="0">
              <a:latin typeface="Trebuchet MS" panose="020B0703020202090204" pitchFamily="34" charset="0"/>
              <a:ea typeface="Calibri" panose="020F0502020204030204" pitchFamily="34" charset="0"/>
              <a:cs typeface="Times New Roman" panose="02020603050405020304" pitchFamily="18" charset="0"/>
            </a:endParaRPr>
          </a:p>
          <a:p>
            <a:pPr algn="r"/>
            <a:r>
              <a:rPr lang="en-GB" sz="2800" dirty="0">
                <a:latin typeface="Trebuchet MS" panose="020B0703020202090204" pitchFamily="34" charset="0"/>
                <a:ea typeface="Times New Roman" panose="02020603050405020304" pitchFamily="18" charset="0"/>
                <a:cs typeface="Times New Roman" panose="02020603050405020304" pitchFamily="18" charset="0"/>
              </a:rPr>
              <a:t>(BBC NEWS 2020)</a:t>
            </a:r>
            <a:endParaRPr lang="en-GB" sz="2800" dirty="0">
              <a:effectLst/>
              <a:latin typeface="Trebuchet MS" panose="020B070302020209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298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F44A0C-5FAB-0046-9F49-F2AE92F551EA}"/>
              </a:ext>
            </a:extLst>
          </p:cNvPr>
          <p:cNvSpPr/>
          <p:nvPr/>
        </p:nvSpPr>
        <p:spPr>
          <a:xfrm>
            <a:off x="584734" y="4593403"/>
            <a:ext cx="7974531" cy="400110"/>
          </a:xfrm>
          <a:prstGeom prst="rect">
            <a:avLst/>
          </a:prstGeom>
        </p:spPr>
        <p:txBody>
          <a:bodyPr wrap="square">
            <a:spAutoFit/>
          </a:bodyPr>
          <a:lstStyle/>
          <a:p>
            <a:r>
              <a:rPr lang="en-GB" sz="1000" dirty="0"/>
              <a:t>DAUM, C.H. </a:t>
            </a:r>
            <a:r>
              <a:rPr lang="en-GB" sz="1000" i="1" dirty="0"/>
              <a:t>et al.</a:t>
            </a:r>
            <a:r>
              <a:rPr lang="en-GB" sz="1000" dirty="0"/>
              <a:t>, 2019. ACCURACY AND USABILITY OF A MOBILE ALERT SYSTEM FOR COMMUNITY CITIZENS TO LOCATE PERSONS WITH DEMENTIA WHO GET LOST. </a:t>
            </a:r>
            <a:r>
              <a:rPr lang="en-GB" sz="1000" i="1" dirty="0"/>
              <a:t>Innovation in Aging</a:t>
            </a:r>
            <a:r>
              <a:rPr lang="en-GB" sz="1000" dirty="0"/>
              <a:t>, 3(</a:t>
            </a:r>
            <a:r>
              <a:rPr lang="en-GB" sz="1000" dirty="0" err="1"/>
              <a:t>Suppl</a:t>
            </a:r>
            <a:r>
              <a:rPr lang="en-GB" sz="1000" dirty="0"/>
              <a:t> 1), S453–S454  </a:t>
            </a:r>
            <a:r>
              <a:rPr lang="en-GB" sz="1000" dirty="0" err="1"/>
              <a:t>doi</a:t>
            </a:r>
            <a:r>
              <a:rPr lang="en-GB" sz="1000" dirty="0"/>
              <a:t>: </a:t>
            </a:r>
            <a:r>
              <a:rPr lang="en-GB" sz="1000" dirty="0">
                <a:hlinkClick r:id="rId2"/>
              </a:rPr>
              <a:t>10.1093/geroni/igz038.1698</a:t>
            </a:r>
            <a:endParaRPr lang="en-GB" sz="1000" dirty="0">
              <a:effectLst/>
            </a:endParaRPr>
          </a:p>
        </p:txBody>
      </p:sp>
      <p:pic>
        <p:nvPicPr>
          <p:cNvPr id="4" name="Picture 3" descr="Graphical user interface, text, application&#10;&#10;Description automatically generated">
            <a:extLst>
              <a:ext uri="{FF2B5EF4-FFF2-40B4-BE49-F238E27FC236}">
                <a16:creationId xmlns:a16="http://schemas.microsoft.com/office/drawing/2014/main" id="{025143A7-9E6D-E24E-88DC-57CEE60BA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976" y="0"/>
            <a:ext cx="6666047" cy="4525603"/>
          </a:xfrm>
          <a:prstGeom prst="rect">
            <a:avLst/>
          </a:prstGeom>
        </p:spPr>
      </p:pic>
      <p:sp>
        <p:nvSpPr>
          <p:cNvPr id="5" name="Rectangle 4">
            <a:extLst>
              <a:ext uri="{FF2B5EF4-FFF2-40B4-BE49-F238E27FC236}">
                <a16:creationId xmlns:a16="http://schemas.microsoft.com/office/drawing/2014/main" id="{5ED862DC-3620-2440-B074-E577E1EF8E32}"/>
              </a:ext>
            </a:extLst>
          </p:cNvPr>
          <p:cNvSpPr/>
          <p:nvPr/>
        </p:nvSpPr>
        <p:spPr>
          <a:xfrm>
            <a:off x="5809423" y="257175"/>
            <a:ext cx="1810578" cy="111125"/>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753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CFA1847-EEC0-5A4C-845E-7EE866044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56" y="0"/>
            <a:ext cx="7456013" cy="4459869"/>
          </a:xfrm>
          <a:prstGeom prst="rect">
            <a:avLst/>
          </a:prstGeom>
        </p:spPr>
      </p:pic>
      <p:sp>
        <p:nvSpPr>
          <p:cNvPr id="4" name="Rectangle 3">
            <a:extLst>
              <a:ext uri="{FF2B5EF4-FFF2-40B4-BE49-F238E27FC236}">
                <a16:creationId xmlns:a16="http://schemas.microsoft.com/office/drawing/2014/main" id="{B0C343A1-DDFC-354A-9D9A-D36F737453DF}"/>
              </a:ext>
            </a:extLst>
          </p:cNvPr>
          <p:cNvSpPr/>
          <p:nvPr/>
        </p:nvSpPr>
        <p:spPr>
          <a:xfrm>
            <a:off x="1460091" y="4573206"/>
            <a:ext cx="6223818" cy="415498"/>
          </a:xfrm>
          <a:prstGeom prst="rect">
            <a:avLst/>
          </a:prstGeom>
        </p:spPr>
        <p:txBody>
          <a:bodyPr wrap="square">
            <a:spAutoFit/>
          </a:bodyPr>
          <a:lstStyle/>
          <a:p>
            <a:r>
              <a:rPr lang="en-GB" sz="1050" dirty="0"/>
              <a:t>PHILIPS, M., 2020. </a:t>
            </a:r>
            <a:r>
              <a:rPr lang="en-GB" sz="1050" i="1" dirty="0"/>
              <a:t>A comprehensive guide to notification design</a:t>
            </a:r>
            <a:r>
              <a:rPr lang="en-GB" sz="1050" dirty="0"/>
              <a:t> [viewed 11 October 2020]. </a:t>
            </a:r>
            <a:br>
              <a:rPr lang="en-GB" sz="1050" dirty="0"/>
            </a:br>
            <a:r>
              <a:rPr lang="en-GB" sz="1050" dirty="0"/>
              <a:t>Available from: </a:t>
            </a:r>
            <a:r>
              <a:rPr lang="en-GB" sz="1050" dirty="0">
                <a:hlinkClick r:id="rId3"/>
              </a:rPr>
              <a:t>https://uxdesign.cc/a-comprehensive-guide-to-notification-design-2fff67f08b7a</a:t>
            </a:r>
            <a:endParaRPr lang="en-GB" sz="1050" dirty="0">
              <a:effectLst/>
            </a:endParaRPr>
          </a:p>
        </p:txBody>
      </p:sp>
    </p:spTree>
    <p:extLst>
      <p:ext uri="{BB962C8B-B14F-4D97-AF65-F5344CB8AC3E}">
        <p14:creationId xmlns:p14="http://schemas.microsoft.com/office/powerpoint/2010/main" val="231137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8DBF2-F266-534C-BB00-AF23DC7D505A}"/>
              </a:ext>
            </a:extLst>
          </p:cNvPr>
          <p:cNvSpPr/>
          <p:nvPr/>
        </p:nvSpPr>
        <p:spPr>
          <a:xfrm>
            <a:off x="336466" y="1149154"/>
            <a:ext cx="4928992" cy="2600712"/>
          </a:xfrm>
          <a:prstGeom prst="rect">
            <a:avLst/>
          </a:prstGeom>
        </p:spPr>
        <p:txBody>
          <a:bodyPr wrap="square">
            <a:spAutoFit/>
          </a:bodyPr>
          <a:lstStyle/>
          <a:p>
            <a:r>
              <a:rPr lang="en-GB" sz="2800" b="1" dirty="0">
                <a:solidFill>
                  <a:srgbClr val="292929"/>
                </a:solidFill>
                <a:latin typeface="medium-content-serif-font"/>
              </a:rPr>
              <a:t>Actionable Notifications</a:t>
            </a:r>
            <a:r>
              <a:rPr lang="en-GB" sz="2800" dirty="0">
                <a:solidFill>
                  <a:srgbClr val="292929"/>
                </a:solidFill>
                <a:latin typeface="medium-content-serif-font"/>
              </a:rPr>
              <a:t> </a:t>
            </a:r>
            <a:br>
              <a:rPr lang="en-GB" sz="2800" dirty="0">
                <a:solidFill>
                  <a:srgbClr val="292929"/>
                </a:solidFill>
                <a:latin typeface="medium-content-serif-font"/>
              </a:rPr>
            </a:br>
            <a:r>
              <a:rPr lang="en-GB" sz="1800" i="1" dirty="0">
                <a:solidFill>
                  <a:srgbClr val="292929"/>
                </a:solidFill>
                <a:latin typeface="Trebuchet MS" panose="020B0703020202090204" pitchFamily="34" charset="0"/>
              </a:rPr>
              <a:t>“Allow people to be productive without opening an app. Enabling users to accomplish small tasks without going into an app can be a powerful tool in enhancing UX.”</a:t>
            </a:r>
            <a:br>
              <a:rPr lang="en-GB" sz="1800" i="1" dirty="0">
                <a:solidFill>
                  <a:srgbClr val="292929"/>
                </a:solidFill>
                <a:latin typeface="Trebuchet MS" panose="020B0703020202090204" pitchFamily="34" charset="0"/>
              </a:rPr>
            </a:br>
            <a:br>
              <a:rPr lang="en-GB" sz="1800" i="1" dirty="0">
                <a:solidFill>
                  <a:srgbClr val="292929"/>
                </a:solidFill>
                <a:latin typeface="Trebuchet MS" panose="020B0703020202090204" pitchFamily="34" charset="0"/>
              </a:rPr>
            </a:br>
            <a:r>
              <a:rPr lang="en-GB" sz="1800" dirty="0">
                <a:solidFill>
                  <a:srgbClr val="292929"/>
                </a:solidFill>
                <a:latin typeface="Trebuchet MS" panose="020B0703020202090204" pitchFamily="34" charset="0"/>
              </a:rPr>
              <a:t>(</a:t>
            </a:r>
            <a:r>
              <a:rPr lang="en-GB" sz="1800" dirty="0">
                <a:latin typeface="Trebuchet MS" panose="020B0703020202090204" pitchFamily="34" charset="0"/>
              </a:rPr>
              <a:t>PHILIPS 2020)</a:t>
            </a:r>
            <a:endParaRPr lang="en-GB" sz="1800" dirty="0">
              <a:solidFill>
                <a:srgbClr val="292929"/>
              </a:solidFill>
              <a:latin typeface="Trebuchet MS" panose="020B0703020202090204" pitchFamily="34" charset="0"/>
            </a:endParaRPr>
          </a:p>
          <a:p>
            <a:br>
              <a:rPr lang="en-GB" dirty="0"/>
            </a:br>
            <a:endParaRPr lang="en-US" dirty="0"/>
          </a:p>
        </p:txBody>
      </p:sp>
      <p:sp>
        <p:nvSpPr>
          <p:cNvPr id="4" name="Rectangle 3">
            <a:extLst>
              <a:ext uri="{FF2B5EF4-FFF2-40B4-BE49-F238E27FC236}">
                <a16:creationId xmlns:a16="http://schemas.microsoft.com/office/drawing/2014/main" id="{5921146F-41BA-BF49-9BDF-CC768A37DAAF}"/>
              </a:ext>
            </a:extLst>
          </p:cNvPr>
          <p:cNvSpPr/>
          <p:nvPr/>
        </p:nvSpPr>
        <p:spPr>
          <a:xfrm>
            <a:off x="2127688" y="4619372"/>
            <a:ext cx="5212564" cy="369332"/>
          </a:xfrm>
          <a:prstGeom prst="rect">
            <a:avLst/>
          </a:prstGeom>
        </p:spPr>
        <p:txBody>
          <a:bodyPr wrap="square">
            <a:spAutoFit/>
          </a:bodyPr>
          <a:lstStyle/>
          <a:p>
            <a:r>
              <a:rPr lang="en-GB" sz="900" dirty="0"/>
              <a:t>PHILIPS, M., 2020. </a:t>
            </a:r>
            <a:r>
              <a:rPr lang="en-GB" sz="900" i="1" dirty="0"/>
              <a:t>A comprehensive guide to notification design</a:t>
            </a:r>
            <a:r>
              <a:rPr lang="en-GB" sz="900" dirty="0"/>
              <a:t> [viewed 11 October 2020]. Available from: </a:t>
            </a:r>
            <a:r>
              <a:rPr lang="en-GB" sz="900" dirty="0">
                <a:hlinkClick r:id="rId2"/>
              </a:rPr>
              <a:t>https://uxdesign.cc/a-comprehensive-guide-to-notification-design-2fff67f08b7a</a:t>
            </a:r>
            <a:endParaRPr lang="en-GB" sz="900" dirty="0">
              <a:effectLst/>
            </a:endParaRPr>
          </a:p>
        </p:txBody>
      </p:sp>
      <p:pic>
        <p:nvPicPr>
          <p:cNvPr id="6" name="Picture 5" descr="Graphical user interface, application&#10;&#10;Description automatically generated">
            <a:extLst>
              <a:ext uri="{FF2B5EF4-FFF2-40B4-BE49-F238E27FC236}">
                <a16:creationId xmlns:a16="http://schemas.microsoft.com/office/drawing/2014/main" id="{FEFA0F8A-6667-A84E-9A2A-49D3ADFDE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833" y="330160"/>
            <a:ext cx="3508718" cy="3789415"/>
          </a:xfrm>
          <a:prstGeom prst="rect">
            <a:avLst/>
          </a:prstGeom>
        </p:spPr>
      </p:pic>
    </p:spTree>
    <p:extLst>
      <p:ext uri="{BB962C8B-B14F-4D97-AF65-F5344CB8AC3E}">
        <p14:creationId xmlns:p14="http://schemas.microsoft.com/office/powerpoint/2010/main" val="2664630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TotalTime>
  <Words>1259</Words>
  <Application>Microsoft Macintosh PowerPoint</Application>
  <PresentationFormat>On-screen Show (16:9)</PresentationFormat>
  <Paragraphs>62</Paragraphs>
  <Slides>33</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medium-content-sans-serif-font</vt:lpstr>
      <vt:lpstr>medium-content-serif-font</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cp:lastModifiedBy>Martin Reid</cp:lastModifiedBy>
  <cp:revision>26</cp:revision>
  <dcterms:created xsi:type="dcterms:W3CDTF">2020-10-11T10:38:19Z</dcterms:created>
  <dcterms:modified xsi:type="dcterms:W3CDTF">2020-10-11T13:07:00Z</dcterms:modified>
</cp:coreProperties>
</file>